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64" r:id="rId2"/>
    <p:sldId id="257" r:id="rId3"/>
    <p:sldId id="258" r:id="rId4"/>
    <p:sldId id="259" r:id="rId5"/>
    <p:sldId id="260" r:id="rId6"/>
    <p:sldId id="261" r:id="rId7"/>
    <p:sldId id="262" r:id="rId8"/>
    <p:sldId id="263" r:id="rId9"/>
  </p:sldIdLst>
  <p:sldSz cx="14630400" cy="8229600"/>
  <p:notesSz cx="8229600" cy="14630400"/>
  <p:embeddedFontLst>
    <p:embeddedFont>
      <p:font typeface="Noto Sans TC" panose="020B0604020202020204" charset="-128"/>
      <p:regular r:id="rId11"/>
    </p:embeddedFont>
    <p:embeddedFont>
      <p:font typeface="Sora Medium" panose="020B0604020202020204"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0B3B11-8C41-442F-B216-63E6E3D4943F}" v="77" dt="2024-11-01T08:46:57.0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ogesh Bajpai" userId="eb181e1270c6057b" providerId="Windows Live" clId="Web-{5E0B3B11-8C41-442F-B216-63E6E3D4943F}"/>
    <pc:docChg chg="addSld delSld modSld">
      <pc:chgData name="Yogesh Bajpai" userId="eb181e1270c6057b" providerId="Windows Live" clId="Web-{5E0B3B11-8C41-442F-B216-63E6E3D4943F}" dt="2024-11-01T08:46:57.017" v="71"/>
      <pc:docMkLst>
        <pc:docMk/>
      </pc:docMkLst>
      <pc:sldChg chg="delSp modSp del">
        <pc:chgData name="Yogesh Bajpai" userId="eb181e1270c6057b" providerId="Windows Live" clId="Web-{5E0B3B11-8C41-442F-B216-63E6E3D4943F}" dt="2024-11-01T08:41:58.957" v="40"/>
        <pc:sldMkLst>
          <pc:docMk/>
          <pc:sldMk cId="0" sldId="256"/>
        </pc:sldMkLst>
        <pc:spChg chg="del">
          <ac:chgData name="Yogesh Bajpai" userId="eb181e1270c6057b" providerId="Windows Live" clId="Web-{5E0B3B11-8C41-442F-B216-63E6E3D4943F}" dt="2024-11-01T08:38:03.245" v="4"/>
          <ac:spMkLst>
            <pc:docMk/>
            <pc:sldMk cId="0" sldId="256"/>
            <ac:spMk id="5" creationId="{00000000-0000-0000-0000-000000000000}"/>
          </ac:spMkLst>
        </pc:spChg>
        <pc:spChg chg="del mod">
          <ac:chgData name="Yogesh Bajpai" userId="eb181e1270c6057b" providerId="Windows Live" clId="Web-{5E0B3B11-8C41-442F-B216-63E6E3D4943F}" dt="2024-11-01T08:38:00.854" v="3"/>
          <ac:spMkLst>
            <pc:docMk/>
            <pc:sldMk cId="0" sldId="256"/>
            <ac:spMk id="7" creationId="{00000000-0000-0000-0000-000000000000}"/>
          </ac:spMkLst>
        </pc:spChg>
        <pc:picChg chg="del">
          <ac:chgData name="Yogesh Bajpai" userId="eb181e1270c6057b" providerId="Windows Live" clId="Web-{5E0B3B11-8C41-442F-B216-63E6E3D4943F}" dt="2024-11-01T08:37:56.291" v="1"/>
          <ac:picMkLst>
            <pc:docMk/>
            <pc:sldMk cId="0" sldId="256"/>
            <ac:picMk id="6" creationId="{00000000-0000-0000-0000-000000000000}"/>
          </ac:picMkLst>
        </pc:picChg>
      </pc:sldChg>
      <pc:sldChg chg="addSp delSp">
        <pc:chgData name="Yogesh Bajpai" userId="eb181e1270c6057b" providerId="Windows Live" clId="Web-{5E0B3B11-8C41-442F-B216-63E6E3D4943F}" dt="2024-11-01T08:45:12.714" v="59"/>
        <pc:sldMkLst>
          <pc:docMk/>
          <pc:sldMk cId="0" sldId="257"/>
        </pc:sldMkLst>
        <pc:picChg chg="add del">
          <ac:chgData name="Yogesh Bajpai" userId="eb181e1270c6057b" providerId="Windows Live" clId="Web-{5E0B3B11-8C41-442F-B216-63E6E3D4943F}" dt="2024-11-01T08:45:11.511" v="58"/>
          <ac:picMkLst>
            <pc:docMk/>
            <pc:sldMk cId="0" sldId="257"/>
            <ac:picMk id="17" creationId="{EAE32155-9A16-0CD2-F46D-AEDC2EBF36A8}"/>
          </ac:picMkLst>
        </pc:picChg>
        <pc:picChg chg="add">
          <ac:chgData name="Yogesh Bajpai" userId="eb181e1270c6057b" providerId="Windows Live" clId="Web-{5E0B3B11-8C41-442F-B216-63E6E3D4943F}" dt="2024-11-01T08:45:12.714" v="59"/>
          <ac:picMkLst>
            <pc:docMk/>
            <pc:sldMk cId="0" sldId="257"/>
            <ac:picMk id="19" creationId="{90A182B8-22A5-4701-4990-3074BC24CD64}"/>
          </ac:picMkLst>
        </pc:picChg>
      </pc:sldChg>
      <pc:sldChg chg="addSp delSp modSp">
        <pc:chgData name="Yogesh Bajpai" userId="eb181e1270c6057b" providerId="Windows Live" clId="Web-{5E0B3B11-8C41-442F-B216-63E6E3D4943F}" dt="2024-11-01T08:45:21.042" v="61"/>
        <pc:sldMkLst>
          <pc:docMk/>
          <pc:sldMk cId="0" sldId="258"/>
        </pc:sldMkLst>
        <pc:spChg chg="mod">
          <ac:chgData name="Yogesh Bajpai" userId="eb181e1270c6057b" providerId="Windows Live" clId="Web-{5E0B3B11-8C41-442F-B216-63E6E3D4943F}" dt="2024-11-01T08:43:36.851" v="42" actId="1076"/>
          <ac:spMkLst>
            <pc:docMk/>
            <pc:sldMk cId="0" sldId="258"/>
            <ac:spMk id="2" creationId="{00000000-0000-0000-0000-000000000000}"/>
          </ac:spMkLst>
        </pc:spChg>
        <pc:spChg chg="mod">
          <ac:chgData name="Yogesh Bajpai" userId="eb181e1270c6057b" providerId="Windows Live" clId="Web-{5E0B3B11-8C41-442F-B216-63E6E3D4943F}" dt="2024-11-01T08:43:43.101" v="43" actId="1076"/>
          <ac:spMkLst>
            <pc:docMk/>
            <pc:sldMk cId="0" sldId="258"/>
            <ac:spMk id="3" creationId="{00000000-0000-0000-0000-000000000000}"/>
          </ac:spMkLst>
        </pc:spChg>
        <pc:spChg chg="mod">
          <ac:chgData name="Yogesh Bajpai" userId="eb181e1270c6057b" providerId="Windows Live" clId="Web-{5E0B3B11-8C41-442F-B216-63E6E3D4943F}" dt="2024-11-01T08:43:58.086" v="49" actId="1076"/>
          <ac:spMkLst>
            <pc:docMk/>
            <pc:sldMk cId="0" sldId="258"/>
            <ac:spMk id="4" creationId="{00000000-0000-0000-0000-000000000000}"/>
          </ac:spMkLst>
        </pc:spChg>
        <pc:spChg chg="mod">
          <ac:chgData name="Yogesh Bajpai" userId="eb181e1270c6057b" providerId="Windows Live" clId="Web-{5E0B3B11-8C41-442F-B216-63E6E3D4943F}" dt="2024-11-01T08:44:07.227" v="50" actId="1076"/>
          <ac:spMkLst>
            <pc:docMk/>
            <pc:sldMk cId="0" sldId="258"/>
            <ac:spMk id="5" creationId="{00000000-0000-0000-0000-000000000000}"/>
          </ac:spMkLst>
        </pc:spChg>
        <pc:spChg chg="mod">
          <ac:chgData name="Yogesh Bajpai" userId="eb181e1270c6057b" providerId="Windows Live" clId="Web-{5E0B3B11-8C41-442F-B216-63E6E3D4943F}" dt="2024-11-01T08:44:07.243" v="51" actId="1076"/>
          <ac:spMkLst>
            <pc:docMk/>
            <pc:sldMk cId="0" sldId="258"/>
            <ac:spMk id="6" creationId="{00000000-0000-0000-0000-000000000000}"/>
          </ac:spMkLst>
        </pc:spChg>
        <pc:spChg chg="mod">
          <ac:chgData name="Yogesh Bajpai" userId="eb181e1270c6057b" providerId="Windows Live" clId="Web-{5E0B3B11-8C41-442F-B216-63E6E3D4943F}" dt="2024-11-01T08:44:07.258" v="52" actId="1076"/>
          <ac:spMkLst>
            <pc:docMk/>
            <pc:sldMk cId="0" sldId="258"/>
            <ac:spMk id="7" creationId="{00000000-0000-0000-0000-000000000000}"/>
          </ac:spMkLst>
        </pc:spChg>
        <pc:spChg chg="mod">
          <ac:chgData name="Yogesh Bajpai" userId="eb181e1270c6057b" providerId="Windows Live" clId="Web-{5E0B3B11-8C41-442F-B216-63E6E3D4943F}" dt="2024-11-01T08:44:07.274" v="53" actId="1076"/>
          <ac:spMkLst>
            <pc:docMk/>
            <pc:sldMk cId="0" sldId="258"/>
            <ac:spMk id="8" creationId="{00000000-0000-0000-0000-000000000000}"/>
          </ac:spMkLst>
        </pc:spChg>
        <pc:picChg chg="add del">
          <ac:chgData name="Yogesh Bajpai" userId="eb181e1270c6057b" providerId="Windows Live" clId="Web-{5E0B3B11-8C41-442F-B216-63E6E3D4943F}" dt="2024-11-01T08:45:20.167" v="60"/>
          <ac:picMkLst>
            <pc:docMk/>
            <pc:sldMk cId="0" sldId="258"/>
            <ac:picMk id="10" creationId="{11992914-9E79-E44F-05BC-DEC35B574CEB}"/>
          </ac:picMkLst>
        </pc:picChg>
        <pc:picChg chg="add">
          <ac:chgData name="Yogesh Bajpai" userId="eb181e1270c6057b" providerId="Windows Live" clId="Web-{5E0B3B11-8C41-442F-B216-63E6E3D4943F}" dt="2024-11-01T08:45:21.042" v="61"/>
          <ac:picMkLst>
            <pc:docMk/>
            <pc:sldMk cId="0" sldId="258"/>
            <ac:picMk id="12" creationId="{20D8308B-38A9-6C78-E21E-B87F9B8C2614}"/>
          </ac:picMkLst>
        </pc:picChg>
      </pc:sldChg>
      <pc:sldChg chg="addSp modSp">
        <pc:chgData name="Yogesh Bajpai" userId="eb181e1270c6057b" providerId="Windows Live" clId="Web-{5E0B3B11-8C41-442F-B216-63E6E3D4943F}" dt="2024-11-01T08:45:51.934" v="65"/>
        <pc:sldMkLst>
          <pc:docMk/>
          <pc:sldMk cId="0" sldId="259"/>
        </pc:sldMkLst>
        <pc:spChg chg="mod">
          <ac:chgData name="Yogesh Bajpai" userId="eb181e1270c6057b" providerId="Windows Live" clId="Web-{5E0B3B11-8C41-442F-B216-63E6E3D4943F}" dt="2024-11-01T08:45:48.574" v="64" actId="20577"/>
          <ac:spMkLst>
            <pc:docMk/>
            <pc:sldMk cId="0" sldId="259"/>
            <ac:spMk id="7" creationId="{00000000-0000-0000-0000-000000000000}"/>
          </ac:spMkLst>
        </pc:spChg>
        <pc:picChg chg="add">
          <ac:chgData name="Yogesh Bajpai" userId="eb181e1270c6057b" providerId="Windows Live" clId="Web-{5E0B3B11-8C41-442F-B216-63E6E3D4943F}" dt="2024-11-01T08:45:51.934" v="65"/>
          <ac:picMkLst>
            <pc:docMk/>
            <pc:sldMk cId="0" sldId="259"/>
            <ac:picMk id="21" creationId="{55678C45-6BFE-4EAF-8087-054388725385}"/>
          </ac:picMkLst>
        </pc:picChg>
      </pc:sldChg>
      <pc:sldChg chg="modSp">
        <pc:chgData name="Yogesh Bajpai" userId="eb181e1270c6057b" providerId="Windows Live" clId="Web-{5E0B3B11-8C41-442F-B216-63E6E3D4943F}" dt="2024-11-01T08:46:14.638" v="67" actId="1076"/>
        <pc:sldMkLst>
          <pc:docMk/>
          <pc:sldMk cId="0" sldId="260"/>
        </pc:sldMkLst>
        <pc:picChg chg="mod">
          <ac:chgData name="Yogesh Bajpai" userId="eb181e1270c6057b" providerId="Windows Live" clId="Web-{5E0B3B11-8C41-442F-B216-63E6E3D4943F}" dt="2024-11-01T08:46:14.638" v="67" actId="1076"/>
          <ac:picMkLst>
            <pc:docMk/>
            <pc:sldMk cId="0" sldId="260"/>
            <ac:picMk id="3" creationId="{00000000-0000-0000-0000-000000000000}"/>
          </ac:picMkLst>
        </pc:picChg>
      </pc:sldChg>
      <pc:sldChg chg="addSp modSp">
        <pc:chgData name="Yogesh Bajpai" userId="eb181e1270c6057b" providerId="Windows Live" clId="Web-{5E0B3B11-8C41-442F-B216-63E6E3D4943F}" dt="2024-11-01T08:46:44.642" v="70" actId="1076"/>
        <pc:sldMkLst>
          <pc:docMk/>
          <pc:sldMk cId="0" sldId="262"/>
        </pc:sldMkLst>
        <pc:picChg chg="add mod">
          <ac:chgData name="Yogesh Bajpai" userId="eb181e1270c6057b" providerId="Windows Live" clId="Web-{5E0B3B11-8C41-442F-B216-63E6E3D4943F}" dt="2024-11-01T08:46:44.642" v="70" actId="1076"/>
          <ac:picMkLst>
            <pc:docMk/>
            <pc:sldMk cId="0" sldId="262"/>
            <ac:picMk id="17" creationId="{5AE54ED5-8752-68C1-48C9-00E6D7CEBEA0}"/>
          </ac:picMkLst>
        </pc:picChg>
      </pc:sldChg>
      <pc:sldChg chg="addSp">
        <pc:chgData name="Yogesh Bajpai" userId="eb181e1270c6057b" providerId="Windows Live" clId="Web-{5E0B3B11-8C41-442F-B216-63E6E3D4943F}" dt="2024-11-01T08:46:57.017" v="71"/>
        <pc:sldMkLst>
          <pc:docMk/>
          <pc:sldMk cId="0" sldId="263"/>
        </pc:sldMkLst>
        <pc:picChg chg="add">
          <ac:chgData name="Yogesh Bajpai" userId="eb181e1270c6057b" providerId="Windows Live" clId="Web-{5E0B3B11-8C41-442F-B216-63E6E3D4943F}" dt="2024-11-01T08:46:57.017" v="71"/>
          <ac:picMkLst>
            <pc:docMk/>
            <pc:sldMk cId="0" sldId="263"/>
            <ac:picMk id="23" creationId="{81DDF5A3-98EC-A1B5-AF19-483EFF7B17AB}"/>
          </ac:picMkLst>
        </pc:picChg>
      </pc:sldChg>
      <pc:sldChg chg="addSp delSp modSp add replId">
        <pc:chgData name="Yogesh Bajpai" userId="eb181e1270c6057b" providerId="Windows Live" clId="Web-{5E0B3B11-8C41-442F-B216-63E6E3D4943F}" dt="2024-11-01T08:45:02.588" v="57" actId="1076"/>
        <pc:sldMkLst>
          <pc:docMk/>
          <pc:sldMk cId="3871273961" sldId="264"/>
        </pc:sldMkLst>
        <pc:spChg chg="mod">
          <ac:chgData name="Yogesh Bajpai" userId="eb181e1270c6057b" providerId="Windows Live" clId="Web-{5E0B3B11-8C41-442F-B216-63E6E3D4943F}" dt="2024-11-01T08:40:55.470" v="38" actId="1076"/>
          <ac:spMkLst>
            <pc:docMk/>
            <pc:sldMk cId="3871273961" sldId="264"/>
            <ac:spMk id="3" creationId="{00000000-0000-0000-0000-000000000000}"/>
          </ac:spMkLst>
        </pc:spChg>
        <pc:spChg chg="mod">
          <ac:chgData name="Yogesh Bajpai" userId="eb181e1270c6057b" providerId="Windows Live" clId="Web-{5E0B3B11-8C41-442F-B216-63E6E3D4943F}" dt="2024-11-01T08:41:24.111" v="39" actId="14100"/>
          <ac:spMkLst>
            <pc:docMk/>
            <pc:sldMk cId="3871273961" sldId="264"/>
            <ac:spMk id="4" creationId="{00000000-0000-0000-0000-000000000000}"/>
          </ac:spMkLst>
        </pc:spChg>
        <pc:picChg chg="add del mod">
          <ac:chgData name="Yogesh Bajpai" userId="eb181e1270c6057b" providerId="Windows Live" clId="Web-{5E0B3B11-8C41-442F-B216-63E6E3D4943F}" dt="2024-11-01T08:44:55.776" v="56"/>
          <ac:picMkLst>
            <pc:docMk/>
            <pc:sldMk cId="3871273961" sldId="264"/>
            <ac:picMk id="5" creationId="{FDFA2B74-1DCE-E359-CE07-18CC5276E42F}"/>
          </ac:picMkLst>
        </pc:picChg>
        <pc:picChg chg="add mod">
          <ac:chgData name="Yogesh Bajpai" userId="eb181e1270c6057b" providerId="Windows Live" clId="Web-{5E0B3B11-8C41-442F-B216-63E6E3D4943F}" dt="2024-11-01T08:45:02.588" v="57" actId="1076"/>
          <ac:picMkLst>
            <pc:docMk/>
            <pc:sldMk cId="3871273961" sldId="264"/>
            <ac:picMk id="6" creationId="{D849651C-B1A8-29DA-A686-5443F46B3B6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FC8409CB-EC52-41D9-B559-6954B925D4C2}" type="datetimeFigureOut">
              <a:t>01/11/2024</a:t>
            </a:fld>
            <a:endParaRPr lang="en-GB"/>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411B983F-0BD0-459F-9935-C403B3B2E383}" type="slidenum">
              <a:t>‹#›</a:t>
            </a:fld>
            <a:endParaRPr lang="en-GB"/>
          </a:p>
        </p:txBody>
      </p:sp>
    </p:spTree>
    <p:extLst>
      <p:ext uri="{BB962C8B-B14F-4D97-AF65-F5344CB8AC3E}">
        <p14:creationId xmlns:p14="http://schemas.microsoft.com/office/powerpoint/2010/main" val="3994967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229026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922475" y="274264"/>
            <a:ext cx="5488543" cy="2023269"/>
          </a:xfrm>
          <a:prstGeom prst="rect">
            <a:avLst/>
          </a:prstGeom>
          <a:noFill/>
          <a:ln/>
        </p:spPr>
        <p:txBody>
          <a:bodyPr wrap="square" lIns="0" tIns="0" rIns="0" bIns="0" rtlCol="0" anchor="t"/>
          <a:lstStyle/>
          <a:p>
            <a:pPr marL="0" indent="0">
              <a:buNone/>
            </a:pPr>
            <a:r>
              <a:rPr lang="en-US" sz="2800" dirty="0">
                <a:solidFill>
                  <a:srgbClr val="97B8FF"/>
                </a:solidFill>
                <a:latin typeface="Sora Medium" pitchFamily="34" charset="0"/>
                <a:ea typeface="Sora Medium" pitchFamily="34" charset="-122"/>
                <a:cs typeface="Sora Medium" pitchFamily="34" charset="-120"/>
              </a:rPr>
              <a:t>Worker-Hiring App: Revolutionizing Service Connections</a:t>
            </a:r>
            <a:endParaRPr lang="en-US" sz="2800" dirty="0">
              <a:cs typeface="Calibri" panose="020F0502020204030204"/>
            </a:endParaRPr>
          </a:p>
        </p:txBody>
      </p:sp>
      <p:sp>
        <p:nvSpPr>
          <p:cNvPr id="4" name="Text 1"/>
          <p:cNvSpPr/>
          <p:nvPr/>
        </p:nvSpPr>
        <p:spPr>
          <a:xfrm>
            <a:off x="5922475" y="1812182"/>
            <a:ext cx="8416227" cy="4723873"/>
          </a:xfrm>
          <a:prstGeom prst="rect">
            <a:avLst/>
          </a:prstGeom>
          <a:noFill/>
          <a:ln/>
        </p:spPr>
        <p:txBody>
          <a:bodyPr wrap="square" lIns="0" tIns="0" rIns="0" bIns="0" rtlCol="0" anchor="t"/>
          <a:lstStyle/>
          <a:p>
            <a:pPr marL="0" indent="0">
              <a:lnSpc>
                <a:spcPts val="2700"/>
              </a:lnSpc>
              <a:buNone/>
            </a:pPr>
            <a:r>
              <a:rPr lang="en-US" sz="2800" dirty="0">
                <a:solidFill>
                  <a:srgbClr val="E0D6DE"/>
                </a:solidFill>
                <a:latin typeface="Noto Sans TC" pitchFamily="34" charset="0"/>
                <a:ea typeface="Noto Sans TC" pitchFamily="34" charset="-122"/>
                <a:cs typeface="Noto Sans TC" pitchFamily="34" charset="-120"/>
              </a:rPr>
              <a:t>Introducing our innovative web platform that seamlessly connects customers with skilled workers. Our app streamlines the process of finding and hiring professionals for various services, from home maintenance to specialized industry jobs.</a:t>
            </a:r>
            <a:endParaRPr lang="en-US" sz="2800" dirty="0"/>
          </a:p>
        </p:txBody>
      </p:sp>
      <p:pic>
        <p:nvPicPr>
          <p:cNvPr id="6" name="Picture 5">
            <a:extLst>
              <a:ext uri="{FF2B5EF4-FFF2-40B4-BE49-F238E27FC236}">
                <a16:creationId xmlns:a16="http://schemas.microsoft.com/office/drawing/2014/main" id="{D849651C-B1A8-29DA-A686-5443F46B3B6F}"/>
              </a:ext>
            </a:extLst>
          </p:cNvPr>
          <p:cNvPicPr>
            <a:picLocks noChangeAspect="1"/>
          </p:cNvPicPr>
          <p:nvPr/>
        </p:nvPicPr>
        <p:blipFill>
          <a:blip r:embed="rId4"/>
          <a:stretch>
            <a:fillRect/>
          </a:stretch>
        </p:blipFill>
        <p:spPr>
          <a:xfrm>
            <a:off x="10537825" y="7542212"/>
            <a:ext cx="4095750" cy="561975"/>
          </a:xfrm>
          <a:prstGeom prst="rect">
            <a:avLst/>
          </a:prstGeom>
        </p:spPr>
      </p:pic>
    </p:spTree>
    <p:extLst>
      <p:ext uri="{BB962C8B-B14F-4D97-AF65-F5344CB8AC3E}">
        <p14:creationId xmlns:p14="http://schemas.microsoft.com/office/powerpoint/2010/main" val="3871273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894636"/>
            <a:ext cx="6172200" cy="771525"/>
          </a:xfrm>
          <a:prstGeom prst="rect">
            <a:avLst/>
          </a:prstGeom>
          <a:noFill/>
          <a:ln/>
        </p:spPr>
        <p:txBody>
          <a:bodyPr wrap="none" lIns="0" tIns="0" rIns="0" bIns="0" rtlCol="0" anchor="t"/>
          <a:lstStyle/>
          <a:p>
            <a:pPr marL="0" indent="0">
              <a:lnSpc>
                <a:spcPts val="6050"/>
              </a:lnSpc>
              <a:buNone/>
            </a:pPr>
            <a:r>
              <a:rPr lang="en-US" sz="4850" dirty="0">
                <a:solidFill>
                  <a:srgbClr val="97B8FF"/>
                </a:solidFill>
                <a:latin typeface="Sora Medium" pitchFamily="34" charset="0"/>
                <a:ea typeface="Sora Medium" pitchFamily="34" charset="-122"/>
                <a:cs typeface="Sora Medium" pitchFamily="34" charset="-120"/>
              </a:rPr>
              <a:t>Project Objective</a:t>
            </a:r>
            <a:endParaRPr lang="en-US" sz="4850" dirty="0"/>
          </a:p>
        </p:txBody>
      </p:sp>
      <p:sp>
        <p:nvSpPr>
          <p:cNvPr id="4" name="Shape 1"/>
          <p:cNvSpPr/>
          <p:nvPr/>
        </p:nvSpPr>
        <p:spPr>
          <a:xfrm>
            <a:off x="6350437" y="2314099"/>
            <a:ext cx="555427" cy="555427"/>
          </a:xfrm>
          <a:prstGeom prst="roundRect">
            <a:avLst>
              <a:gd name="adj" fmla="val 6668"/>
            </a:avLst>
          </a:prstGeom>
          <a:solidFill>
            <a:srgbClr val="26262B"/>
          </a:solidFill>
          <a:ln/>
        </p:spPr>
      </p:sp>
      <p:sp>
        <p:nvSpPr>
          <p:cNvPr id="5" name="Text 2"/>
          <p:cNvSpPr/>
          <p:nvPr/>
        </p:nvSpPr>
        <p:spPr>
          <a:xfrm>
            <a:off x="6549747" y="2406610"/>
            <a:ext cx="156686" cy="370284"/>
          </a:xfrm>
          <a:prstGeom prst="rect">
            <a:avLst/>
          </a:prstGeom>
          <a:noFill/>
          <a:ln/>
        </p:spPr>
        <p:txBody>
          <a:bodyPr wrap="none" lIns="0" tIns="0" rIns="0" bIns="0" rtlCol="0" anchor="t"/>
          <a:lstStyle/>
          <a:p>
            <a:pPr marL="0" indent="0" algn="ctr">
              <a:lnSpc>
                <a:spcPts val="2900"/>
              </a:lnSpc>
              <a:buNone/>
            </a:pPr>
            <a:r>
              <a:rPr lang="en-US" sz="2900" dirty="0">
                <a:solidFill>
                  <a:srgbClr val="E0D6DE"/>
                </a:solidFill>
                <a:latin typeface="Sora Medium" pitchFamily="34" charset="0"/>
                <a:ea typeface="Sora Medium" pitchFamily="34" charset="-122"/>
                <a:cs typeface="Sora Medium" pitchFamily="34" charset="-120"/>
              </a:rPr>
              <a:t>1</a:t>
            </a:r>
            <a:endParaRPr lang="en-US" sz="2900" dirty="0"/>
          </a:p>
        </p:txBody>
      </p:sp>
      <p:sp>
        <p:nvSpPr>
          <p:cNvPr id="6" name="Text 3"/>
          <p:cNvSpPr/>
          <p:nvPr/>
        </p:nvSpPr>
        <p:spPr>
          <a:xfrm>
            <a:off x="7152680" y="2314099"/>
            <a:ext cx="3416022" cy="385763"/>
          </a:xfrm>
          <a:prstGeom prst="rect">
            <a:avLst/>
          </a:prstGeom>
          <a:noFill/>
          <a:ln/>
        </p:spPr>
        <p:txBody>
          <a:bodyPr wrap="none" lIns="0" tIns="0" rIns="0" bIns="0" rtlCol="0" anchor="t"/>
          <a:lstStyle/>
          <a:p>
            <a:pPr marL="0" indent="0">
              <a:lnSpc>
                <a:spcPts val="3000"/>
              </a:lnSpc>
              <a:buNone/>
            </a:pPr>
            <a:r>
              <a:rPr lang="en-US" sz="2400" dirty="0">
                <a:solidFill>
                  <a:srgbClr val="E0D6DE"/>
                </a:solidFill>
                <a:latin typeface="Sora Medium" pitchFamily="34" charset="0"/>
                <a:ea typeface="Sora Medium" pitchFamily="34" charset="-122"/>
                <a:cs typeface="Sora Medium" pitchFamily="34" charset="-120"/>
              </a:rPr>
              <a:t>Efficient Connections</a:t>
            </a:r>
            <a:endParaRPr lang="en-US" sz="2400" dirty="0"/>
          </a:p>
        </p:txBody>
      </p:sp>
      <p:sp>
        <p:nvSpPr>
          <p:cNvPr id="7" name="Text 4"/>
          <p:cNvSpPr/>
          <p:nvPr/>
        </p:nvSpPr>
        <p:spPr>
          <a:xfrm>
            <a:off x="7152680" y="2847975"/>
            <a:ext cx="6613684" cy="790099"/>
          </a:xfrm>
          <a:prstGeom prst="rect">
            <a:avLst/>
          </a:prstGeom>
          <a:noFill/>
          <a:ln/>
        </p:spPr>
        <p:txBody>
          <a:bodyPr wrap="square" lIns="0" tIns="0" rIns="0" bIns="0" rtlCol="0" anchor="t"/>
          <a:lstStyle/>
          <a:p>
            <a:pPr marL="0" indent="0">
              <a:lnSpc>
                <a:spcPts val="3100"/>
              </a:lnSpc>
              <a:buNone/>
            </a:pPr>
            <a:r>
              <a:rPr lang="en-US" sz="1900" dirty="0">
                <a:solidFill>
                  <a:srgbClr val="E0D6DE"/>
                </a:solidFill>
                <a:latin typeface="Noto Sans TC" pitchFamily="34" charset="0"/>
                <a:ea typeface="Noto Sans TC" pitchFamily="34" charset="-122"/>
                <a:cs typeface="Noto Sans TC" pitchFamily="34" charset="-120"/>
              </a:rPr>
              <a:t>Create a user-friendly platform for quick and easy worker-customer matches.</a:t>
            </a:r>
            <a:endParaRPr lang="en-US" sz="1900" dirty="0"/>
          </a:p>
        </p:txBody>
      </p:sp>
      <p:sp>
        <p:nvSpPr>
          <p:cNvPr id="8" name="Shape 5"/>
          <p:cNvSpPr/>
          <p:nvPr/>
        </p:nvSpPr>
        <p:spPr>
          <a:xfrm>
            <a:off x="6350437" y="4162544"/>
            <a:ext cx="555427" cy="555427"/>
          </a:xfrm>
          <a:prstGeom prst="roundRect">
            <a:avLst>
              <a:gd name="adj" fmla="val 6668"/>
            </a:avLst>
          </a:prstGeom>
          <a:solidFill>
            <a:srgbClr val="26262B"/>
          </a:solidFill>
          <a:ln/>
        </p:spPr>
      </p:sp>
      <p:sp>
        <p:nvSpPr>
          <p:cNvPr id="9" name="Text 6"/>
          <p:cNvSpPr/>
          <p:nvPr/>
        </p:nvSpPr>
        <p:spPr>
          <a:xfrm>
            <a:off x="6512719" y="4255056"/>
            <a:ext cx="230743" cy="370284"/>
          </a:xfrm>
          <a:prstGeom prst="rect">
            <a:avLst/>
          </a:prstGeom>
          <a:noFill/>
          <a:ln/>
        </p:spPr>
        <p:txBody>
          <a:bodyPr wrap="none" lIns="0" tIns="0" rIns="0" bIns="0" rtlCol="0" anchor="t"/>
          <a:lstStyle/>
          <a:p>
            <a:pPr marL="0" indent="0" algn="ctr">
              <a:lnSpc>
                <a:spcPts val="2900"/>
              </a:lnSpc>
              <a:buNone/>
            </a:pPr>
            <a:r>
              <a:rPr lang="en-US" sz="2900" dirty="0">
                <a:solidFill>
                  <a:srgbClr val="E0D6DE"/>
                </a:solidFill>
                <a:latin typeface="Sora Medium" pitchFamily="34" charset="0"/>
                <a:ea typeface="Sora Medium" pitchFamily="34" charset="-122"/>
                <a:cs typeface="Sora Medium" pitchFamily="34" charset="-120"/>
              </a:rPr>
              <a:t>2</a:t>
            </a:r>
            <a:endParaRPr lang="en-US" sz="2900" dirty="0"/>
          </a:p>
        </p:txBody>
      </p:sp>
      <p:sp>
        <p:nvSpPr>
          <p:cNvPr id="10" name="Text 7"/>
          <p:cNvSpPr/>
          <p:nvPr/>
        </p:nvSpPr>
        <p:spPr>
          <a:xfrm>
            <a:off x="7152680" y="4162544"/>
            <a:ext cx="3086100" cy="385763"/>
          </a:xfrm>
          <a:prstGeom prst="rect">
            <a:avLst/>
          </a:prstGeom>
          <a:noFill/>
          <a:ln/>
        </p:spPr>
        <p:txBody>
          <a:bodyPr wrap="none" lIns="0" tIns="0" rIns="0" bIns="0" rtlCol="0" anchor="t"/>
          <a:lstStyle/>
          <a:p>
            <a:pPr marL="0" indent="0">
              <a:lnSpc>
                <a:spcPts val="3000"/>
              </a:lnSpc>
              <a:buNone/>
            </a:pPr>
            <a:r>
              <a:rPr lang="en-US" sz="2400" dirty="0">
                <a:solidFill>
                  <a:srgbClr val="E0D6DE"/>
                </a:solidFill>
                <a:latin typeface="Sora Medium" pitchFamily="34" charset="0"/>
                <a:ea typeface="Sora Medium" pitchFamily="34" charset="-122"/>
                <a:cs typeface="Sora Medium" pitchFamily="34" charset="-120"/>
              </a:rPr>
              <a:t>Diverse Services</a:t>
            </a:r>
            <a:endParaRPr lang="en-US" sz="2400" dirty="0"/>
          </a:p>
        </p:txBody>
      </p:sp>
      <p:sp>
        <p:nvSpPr>
          <p:cNvPr id="11" name="Text 8"/>
          <p:cNvSpPr/>
          <p:nvPr/>
        </p:nvSpPr>
        <p:spPr>
          <a:xfrm>
            <a:off x="7152680" y="4696420"/>
            <a:ext cx="6613684" cy="790099"/>
          </a:xfrm>
          <a:prstGeom prst="rect">
            <a:avLst/>
          </a:prstGeom>
          <a:noFill/>
          <a:ln/>
        </p:spPr>
        <p:txBody>
          <a:bodyPr wrap="square" lIns="0" tIns="0" rIns="0" bIns="0" rtlCol="0" anchor="t"/>
          <a:lstStyle/>
          <a:p>
            <a:pPr marL="0" indent="0">
              <a:lnSpc>
                <a:spcPts val="3100"/>
              </a:lnSpc>
              <a:buNone/>
            </a:pPr>
            <a:r>
              <a:rPr lang="en-US" sz="1900" dirty="0">
                <a:solidFill>
                  <a:srgbClr val="E0D6DE"/>
                </a:solidFill>
                <a:latin typeface="Noto Sans TC" pitchFamily="34" charset="0"/>
                <a:ea typeface="Noto Sans TC" pitchFamily="34" charset="-122"/>
                <a:cs typeface="Noto Sans TC" pitchFamily="34" charset="-120"/>
              </a:rPr>
              <a:t>Cater to various industries including home maintenance, construction, and specialized sectors.</a:t>
            </a:r>
            <a:endParaRPr lang="en-US" sz="1900" dirty="0"/>
          </a:p>
        </p:txBody>
      </p:sp>
      <p:sp>
        <p:nvSpPr>
          <p:cNvPr id="12" name="Shape 9"/>
          <p:cNvSpPr/>
          <p:nvPr/>
        </p:nvSpPr>
        <p:spPr>
          <a:xfrm>
            <a:off x="6350437" y="6010989"/>
            <a:ext cx="555427" cy="555427"/>
          </a:xfrm>
          <a:prstGeom prst="roundRect">
            <a:avLst>
              <a:gd name="adj" fmla="val 6668"/>
            </a:avLst>
          </a:prstGeom>
          <a:solidFill>
            <a:srgbClr val="26262B"/>
          </a:solidFill>
          <a:ln/>
        </p:spPr>
      </p:sp>
      <p:sp>
        <p:nvSpPr>
          <p:cNvPr id="13" name="Text 10"/>
          <p:cNvSpPr/>
          <p:nvPr/>
        </p:nvSpPr>
        <p:spPr>
          <a:xfrm>
            <a:off x="6513314" y="6103501"/>
            <a:ext cx="229672" cy="370284"/>
          </a:xfrm>
          <a:prstGeom prst="rect">
            <a:avLst/>
          </a:prstGeom>
          <a:noFill/>
          <a:ln/>
        </p:spPr>
        <p:txBody>
          <a:bodyPr wrap="none" lIns="0" tIns="0" rIns="0" bIns="0" rtlCol="0" anchor="t"/>
          <a:lstStyle/>
          <a:p>
            <a:pPr marL="0" indent="0" algn="ctr">
              <a:lnSpc>
                <a:spcPts val="2900"/>
              </a:lnSpc>
              <a:buNone/>
            </a:pPr>
            <a:r>
              <a:rPr lang="en-US" sz="2900" dirty="0">
                <a:solidFill>
                  <a:srgbClr val="E0D6DE"/>
                </a:solidFill>
                <a:latin typeface="Sora Medium" pitchFamily="34" charset="0"/>
                <a:ea typeface="Sora Medium" pitchFamily="34" charset="-122"/>
                <a:cs typeface="Sora Medium" pitchFamily="34" charset="-120"/>
              </a:rPr>
              <a:t>3</a:t>
            </a:r>
            <a:endParaRPr lang="en-US" sz="2900" dirty="0"/>
          </a:p>
        </p:txBody>
      </p:sp>
      <p:sp>
        <p:nvSpPr>
          <p:cNvPr id="14" name="Text 11"/>
          <p:cNvSpPr/>
          <p:nvPr/>
        </p:nvSpPr>
        <p:spPr>
          <a:xfrm>
            <a:off x="7152680" y="6010989"/>
            <a:ext cx="3190518" cy="385763"/>
          </a:xfrm>
          <a:prstGeom prst="rect">
            <a:avLst/>
          </a:prstGeom>
          <a:noFill/>
          <a:ln/>
        </p:spPr>
        <p:txBody>
          <a:bodyPr wrap="none" lIns="0" tIns="0" rIns="0" bIns="0" rtlCol="0" anchor="t"/>
          <a:lstStyle/>
          <a:p>
            <a:pPr marL="0" indent="0">
              <a:lnSpc>
                <a:spcPts val="3000"/>
              </a:lnSpc>
              <a:buNone/>
            </a:pPr>
            <a:r>
              <a:rPr lang="en-US" sz="2400" dirty="0">
                <a:solidFill>
                  <a:srgbClr val="E0D6DE"/>
                </a:solidFill>
                <a:latin typeface="Sora Medium" pitchFamily="34" charset="0"/>
                <a:ea typeface="Sora Medium" pitchFamily="34" charset="-122"/>
                <a:cs typeface="Sora Medium" pitchFamily="34" charset="-120"/>
              </a:rPr>
              <a:t>Secure Transactions</a:t>
            </a:r>
            <a:endParaRPr lang="en-US" sz="2400" dirty="0"/>
          </a:p>
        </p:txBody>
      </p:sp>
      <p:sp>
        <p:nvSpPr>
          <p:cNvPr id="15" name="Text 12"/>
          <p:cNvSpPr/>
          <p:nvPr/>
        </p:nvSpPr>
        <p:spPr>
          <a:xfrm>
            <a:off x="7152680" y="6544866"/>
            <a:ext cx="6613684" cy="790099"/>
          </a:xfrm>
          <a:prstGeom prst="rect">
            <a:avLst/>
          </a:prstGeom>
          <a:noFill/>
          <a:ln/>
        </p:spPr>
        <p:txBody>
          <a:bodyPr wrap="square" lIns="0" tIns="0" rIns="0" bIns="0" rtlCol="0" anchor="t"/>
          <a:lstStyle/>
          <a:p>
            <a:pPr marL="0" indent="0">
              <a:lnSpc>
                <a:spcPts val="3100"/>
              </a:lnSpc>
              <a:buNone/>
            </a:pPr>
            <a:r>
              <a:rPr lang="en-US" sz="1900" dirty="0">
                <a:solidFill>
                  <a:srgbClr val="E0D6DE"/>
                </a:solidFill>
                <a:latin typeface="Noto Sans TC" pitchFamily="34" charset="0"/>
                <a:ea typeface="Noto Sans TC" pitchFamily="34" charset="-122"/>
                <a:cs typeface="Noto Sans TC" pitchFamily="34" charset="-120"/>
              </a:rPr>
              <a:t>Implement robust security measures for user verification and payment processing.</a:t>
            </a:r>
            <a:endParaRPr lang="en-US" sz="1900" dirty="0"/>
          </a:p>
        </p:txBody>
      </p:sp>
      <p:pic>
        <p:nvPicPr>
          <p:cNvPr id="19" name="Picture 18">
            <a:extLst>
              <a:ext uri="{FF2B5EF4-FFF2-40B4-BE49-F238E27FC236}">
                <a16:creationId xmlns:a16="http://schemas.microsoft.com/office/drawing/2014/main" id="{90A182B8-22A5-4701-4990-3074BC24CD64}"/>
              </a:ext>
            </a:extLst>
          </p:cNvPr>
          <p:cNvPicPr>
            <a:picLocks noChangeAspect="1"/>
          </p:cNvPicPr>
          <p:nvPr/>
        </p:nvPicPr>
        <p:blipFill>
          <a:blip r:embed="rId4"/>
          <a:stretch>
            <a:fillRect/>
          </a:stretch>
        </p:blipFill>
        <p:spPr>
          <a:xfrm>
            <a:off x="10537825" y="7542212"/>
            <a:ext cx="4095750" cy="5619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346679" y="222822"/>
            <a:ext cx="6630233" cy="771525"/>
          </a:xfrm>
          <a:prstGeom prst="rect">
            <a:avLst/>
          </a:prstGeom>
          <a:noFill/>
          <a:ln/>
        </p:spPr>
        <p:txBody>
          <a:bodyPr wrap="none" lIns="0" tIns="0" rIns="0" bIns="0" rtlCol="0" anchor="t"/>
          <a:lstStyle/>
          <a:p>
            <a:pPr marL="0" indent="0">
              <a:lnSpc>
                <a:spcPts val="6050"/>
              </a:lnSpc>
              <a:buNone/>
            </a:pPr>
            <a:r>
              <a:rPr lang="en-US" sz="4850" dirty="0">
                <a:solidFill>
                  <a:srgbClr val="97B8FF"/>
                </a:solidFill>
                <a:latin typeface="Sora Medium" pitchFamily="34" charset="0"/>
                <a:ea typeface="Sora Medium" pitchFamily="34" charset="-122"/>
                <a:cs typeface="Sora Medium" pitchFamily="34" charset="-120"/>
              </a:rPr>
              <a:t>User Types and Roles</a:t>
            </a:r>
            <a:endParaRPr lang="en-US" sz="4850" dirty="0"/>
          </a:p>
        </p:txBody>
      </p:sp>
      <p:sp>
        <p:nvSpPr>
          <p:cNvPr id="3" name="Text 1"/>
          <p:cNvSpPr/>
          <p:nvPr/>
        </p:nvSpPr>
        <p:spPr>
          <a:xfrm>
            <a:off x="346679" y="1671606"/>
            <a:ext cx="3086100" cy="385763"/>
          </a:xfrm>
          <a:prstGeom prst="rect">
            <a:avLst/>
          </a:prstGeom>
          <a:noFill/>
          <a:ln/>
        </p:spPr>
        <p:txBody>
          <a:bodyPr wrap="none" lIns="0" tIns="0" rIns="0" bIns="0" rtlCol="0" anchor="t"/>
          <a:lstStyle/>
          <a:p>
            <a:pPr marL="0" indent="0">
              <a:lnSpc>
                <a:spcPts val="3000"/>
              </a:lnSpc>
              <a:buNone/>
            </a:pPr>
            <a:r>
              <a:rPr lang="en-US" sz="2400" dirty="0">
                <a:solidFill>
                  <a:srgbClr val="97B8FF"/>
                </a:solidFill>
                <a:latin typeface="Sora Medium" pitchFamily="34" charset="0"/>
                <a:ea typeface="Sora Medium" pitchFamily="34" charset="-122"/>
                <a:cs typeface="Sora Medium" pitchFamily="34" charset="-120"/>
              </a:rPr>
              <a:t>Admin</a:t>
            </a:r>
            <a:endParaRPr lang="en-US" sz="2400" dirty="0"/>
          </a:p>
        </p:txBody>
      </p:sp>
      <p:sp>
        <p:nvSpPr>
          <p:cNvPr id="4" name="Text 2"/>
          <p:cNvSpPr/>
          <p:nvPr/>
        </p:nvSpPr>
        <p:spPr>
          <a:xfrm>
            <a:off x="262458" y="2087617"/>
            <a:ext cx="3898821" cy="1185148"/>
          </a:xfrm>
          <a:prstGeom prst="rect">
            <a:avLst/>
          </a:prstGeom>
          <a:noFill/>
          <a:ln/>
        </p:spPr>
        <p:txBody>
          <a:bodyPr wrap="square" lIns="0" tIns="0" rIns="0" bIns="0" rtlCol="0" anchor="t"/>
          <a:lstStyle/>
          <a:p>
            <a:pPr marL="0" indent="0">
              <a:lnSpc>
                <a:spcPts val="3100"/>
              </a:lnSpc>
              <a:buNone/>
            </a:pPr>
            <a:r>
              <a:rPr lang="en-US" sz="1900" dirty="0">
                <a:solidFill>
                  <a:srgbClr val="E0D6DE"/>
                </a:solidFill>
                <a:latin typeface="Noto Sans TC" pitchFamily="34" charset="0"/>
                <a:ea typeface="Noto Sans TC" pitchFamily="34" charset="-122"/>
                <a:cs typeface="Noto Sans TC" pitchFamily="34" charset="-120"/>
              </a:rPr>
              <a:t>Oversees platform operations, manages users, and monitors job listings.</a:t>
            </a:r>
            <a:endParaRPr lang="en-US" sz="1900" dirty="0"/>
          </a:p>
        </p:txBody>
      </p:sp>
      <p:sp>
        <p:nvSpPr>
          <p:cNvPr id="5" name="Text 3"/>
          <p:cNvSpPr/>
          <p:nvPr/>
        </p:nvSpPr>
        <p:spPr>
          <a:xfrm>
            <a:off x="5240348" y="1635511"/>
            <a:ext cx="3086100" cy="385763"/>
          </a:xfrm>
          <a:prstGeom prst="rect">
            <a:avLst/>
          </a:prstGeom>
          <a:noFill/>
          <a:ln/>
        </p:spPr>
        <p:txBody>
          <a:bodyPr wrap="none" lIns="0" tIns="0" rIns="0" bIns="0" rtlCol="0" anchor="t"/>
          <a:lstStyle/>
          <a:p>
            <a:pPr marL="0" indent="0">
              <a:lnSpc>
                <a:spcPts val="3000"/>
              </a:lnSpc>
              <a:buNone/>
            </a:pPr>
            <a:r>
              <a:rPr lang="en-US" sz="2400" dirty="0">
                <a:solidFill>
                  <a:srgbClr val="97B8FF"/>
                </a:solidFill>
                <a:latin typeface="Sora Medium" pitchFamily="34" charset="0"/>
                <a:ea typeface="Sora Medium" pitchFamily="34" charset="-122"/>
                <a:cs typeface="Sora Medium" pitchFamily="34" charset="-120"/>
              </a:rPr>
              <a:t>Workers</a:t>
            </a:r>
            <a:endParaRPr lang="en-US" sz="2400" dirty="0"/>
          </a:p>
        </p:txBody>
      </p:sp>
      <p:sp>
        <p:nvSpPr>
          <p:cNvPr id="6" name="Text 4"/>
          <p:cNvSpPr/>
          <p:nvPr/>
        </p:nvSpPr>
        <p:spPr>
          <a:xfrm>
            <a:off x="5240348" y="2268090"/>
            <a:ext cx="3898821" cy="1185148"/>
          </a:xfrm>
          <a:prstGeom prst="rect">
            <a:avLst/>
          </a:prstGeom>
          <a:noFill/>
          <a:ln/>
        </p:spPr>
        <p:txBody>
          <a:bodyPr wrap="square" lIns="0" tIns="0" rIns="0" bIns="0" rtlCol="0" anchor="t"/>
          <a:lstStyle/>
          <a:p>
            <a:pPr marL="0" indent="0">
              <a:lnSpc>
                <a:spcPts val="3100"/>
              </a:lnSpc>
              <a:buNone/>
            </a:pPr>
            <a:r>
              <a:rPr lang="en-US" sz="1900" dirty="0">
                <a:solidFill>
                  <a:srgbClr val="E0D6DE"/>
                </a:solidFill>
                <a:latin typeface="Noto Sans TC" pitchFamily="34" charset="0"/>
                <a:ea typeface="Noto Sans TC" pitchFamily="34" charset="-122"/>
                <a:cs typeface="Noto Sans TC" pitchFamily="34" charset="-120"/>
              </a:rPr>
              <a:t>Create profiles, showcase skills, and apply for jobs posted by customers.</a:t>
            </a:r>
            <a:endParaRPr lang="en-US" sz="1900" dirty="0"/>
          </a:p>
        </p:txBody>
      </p:sp>
      <p:sp>
        <p:nvSpPr>
          <p:cNvPr id="7" name="Text 5"/>
          <p:cNvSpPr/>
          <p:nvPr/>
        </p:nvSpPr>
        <p:spPr>
          <a:xfrm>
            <a:off x="9749007" y="1635511"/>
            <a:ext cx="3086100" cy="385763"/>
          </a:xfrm>
          <a:prstGeom prst="rect">
            <a:avLst/>
          </a:prstGeom>
          <a:noFill/>
          <a:ln/>
        </p:spPr>
        <p:txBody>
          <a:bodyPr wrap="none" lIns="0" tIns="0" rIns="0" bIns="0" rtlCol="0" anchor="t"/>
          <a:lstStyle/>
          <a:p>
            <a:pPr marL="0" indent="0">
              <a:lnSpc>
                <a:spcPts val="3000"/>
              </a:lnSpc>
              <a:buNone/>
            </a:pPr>
            <a:r>
              <a:rPr lang="en-US" sz="2400" dirty="0">
                <a:solidFill>
                  <a:srgbClr val="97B8FF"/>
                </a:solidFill>
                <a:latin typeface="Sora Medium" pitchFamily="34" charset="0"/>
                <a:ea typeface="Sora Medium" pitchFamily="34" charset="-122"/>
                <a:cs typeface="Sora Medium" pitchFamily="34" charset="-120"/>
              </a:rPr>
              <a:t>Customers</a:t>
            </a:r>
            <a:endParaRPr lang="en-US" sz="2400" dirty="0"/>
          </a:p>
        </p:txBody>
      </p:sp>
      <p:sp>
        <p:nvSpPr>
          <p:cNvPr id="8" name="Text 6"/>
          <p:cNvSpPr/>
          <p:nvPr/>
        </p:nvSpPr>
        <p:spPr>
          <a:xfrm>
            <a:off x="9749007" y="2268090"/>
            <a:ext cx="3898821" cy="1185148"/>
          </a:xfrm>
          <a:prstGeom prst="rect">
            <a:avLst/>
          </a:prstGeom>
          <a:noFill/>
          <a:ln/>
        </p:spPr>
        <p:txBody>
          <a:bodyPr wrap="square" lIns="0" tIns="0" rIns="0" bIns="0" rtlCol="0" anchor="t"/>
          <a:lstStyle/>
          <a:p>
            <a:pPr marL="0" indent="0">
              <a:lnSpc>
                <a:spcPts val="3100"/>
              </a:lnSpc>
              <a:buNone/>
            </a:pPr>
            <a:r>
              <a:rPr lang="en-US" sz="1900" dirty="0">
                <a:solidFill>
                  <a:srgbClr val="E0D6DE"/>
                </a:solidFill>
                <a:latin typeface="Noto Sans TC" pitchFamily="34" charset="0"/>
                <a:ea typeface="Noto Sans TC" pitchFamily="34" charset="-122"/>
                <a:cs typeface="Noto Sans TC" pitchFamily="34" charset="-120"/>
              </a:rPr>
              <a:t>Post job listings, search for workers, and hire based on their specific needs.</a:t>
            </a:r>
            <a:endParaRPr lang="en-US" sz="1900" dirty="0"/>
          </a:p>
        </p:txBody>
      </p:sp>
      <p:pic>
        <p:nvPicPr>
          <p:cNvPr id="12" name="Picture 11">
            <a:extLst>
              <a:ext uri="{FF2B5EF4-FFF2-40B4-BE49-F238E27FC236}">
                <a16:creationId xmlns:a16="http://schemas.microsoft.com/office/drawing/2014/main" id="{20D8308B-38A9-6C78-E21E-B87F9B8C2614}"/>
              </a:ext>
            </a:extLst>
          </p:cNvPr>
          <p:cNvPicPr>
            <a:picLocks noChangeAspect="1"/>
          </p:cNvPicPr>
          <p:nvPr/>
        </p:nvPicPr>
        <p:blipFill>
          <a:blip r:embed="rId3"/>
          <a:stretch>
            <a:fillRect/>
          </a:stretch>
        </p:blipFill>
        <p:spPr>
          <a:xfrm>
            <a:off x="10537825" y="7542212"/>
            <a:ext cx="4095750" cy="5619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55664"/>
          </a:xfrm>
          <a:prstGeom prst="rect">
            <a:avLst/>
          </a:prstGeom>
        </p:spPr>
      </p:pic>
      <p:sp>
        <p:nvSpPr>
          <p:cNvPr id="3" name="Text 0"/>
          <p:cNvSpPr/>
          <p:nvPr/>
        </p:nvSpPr>
        <p:spPr>
          <a:xfrm>
            <a:off x="687586" y="2995851"/>
            <a:ext cx="6479500" cy="613886"/>
          </a:xfrm>
          <a:prstGeom prst="rect">
            <a:avLst/>
          </a:prstGeom>
          <a:noFill/>
          <a:ln/>
        </p:spPr>
        <p:txBody>
          <a:bodyPr wrap="none" lIns="0" tIns="0" rIns="0" bIns="0" rtlCol="0" anchor="t"/>
          <a:lstStyle/>
          <a:p>
            <a:pPr marL="0" indent="0">
              <a:lnSpc>
                <a:spcPts val="4800"/>
              </a:lnSpc>
              <a:buNone/>
            </a:pPr>
            <a:r>
              <a:rPr lang="en-US" sz="3850" dirty="0">
                <a:solidFill>
                  <a:srgbClr val="97B8FF"/>
                </a:solidFill>
                <a:latin typeface="Sora Medium" pitchFamily="34" charset="0"/>
                <a:ea typeface="Sora Medium" pitchFamily="34" charset="-122"/>
                <a:cs typeface="Sora Medium" pitchFamily="34" charset="-120"/>
              </a:rPr>
              <a:t>User Registration Process</a:t>
            </a:r>
            <a:endParaRPr lang="en-US" sz="3850" dirty="0"/>
          </a:p>
        </p:txBody>
      </p:sp>
      <p:sp>
        <p:nvSpPr>
          <p:cNvPr id="4" name="Shape 1"/>
          <p:cNvSpPr/>
          <p:nvPr/>
        </p:nvSpPr>
        <p:spPr>
          <a:xfrm>
            <a:off x="970836" y="3904417"/>
            <a:ext cx="22860" cy="3789045"/>
          </a:xfrm>
          <a:prstGeom prst="roundRect">
            <a:avLst>
              <a:gd name="adj" fmla="val 128910"/>
            </a:avLst>
          </a:prstGeom>
          <a:solidFill>
            <a:srgbClr val="3F3F44"/>
          </a:solidFill>
          <a:ln/>
        </p:spPr>
      </p:sp>
      <p:sp>
        <p:nvSpPr>
          <p:cNvPr id="5" name="Shape 2"/>
          <p:cNvSpPr/>
          <p:nvPr/>
        </p:nvSpPr>
        <p:spPr>
          <a:xfrm>
            <a:off x="1180386" y="4334947"/>
            <a:ext cx="687586" cy="22860"/>
          </a:xfrm>
          <a:prstGeom prst="roundRect">
            <a:avLst>
              <a:gd name="adj" fmla="val 128910"/>
            </a:avLst>
          </a:prstGeom>
          <a:solidFill>
            <a:srgbClr val="3F3F44"/>
          </a:solidFill>
          <a:ln/>
        </p:spPr>
      </p:sp>
      <p:sp>
        <p:nvSpPr>
          <p:cNvPr id="6" name="Shape 3"/>
          <p:cNvSpPr/>
          <p:nvPr/>
        </p:nvSpPr>
        <p:spPr>
          <a:xfrm>
            <a:off x="761286" y="4125397"/>
            <a:ext cx="441960" cy="441960"/>
          </a:xfrm>
          <a:prstGeom prst="roundRect">
            <a:avLst>
              <a:gd name="adj" fmla="val 6668"/>
            </a:avLst>
          </a:prstGeom>
          <a:solidFill>
            <a:srgbClr val="26262B"/>
          </a:solidFill>
          <a:ln/>
        </p:spPr>
      </p:sp>
      <p:sp>
        <p:nvSpPr>
          <p:cNvPr id="7" name="Text 4"/>
          <p:cNvSpPr/>
          <p:nvPr/>
        </p:nvSpPr>
        <p:spPr>
          <a:xfrm>
            <a:off x="767477" y="4249777"/>
            <a:ext cx="302458" cy="269280"/>
          </a:xfrm>
          <a:prstGeom prst="rect">
            <a:avLst/>
          </a:prstGeom>
          <a:noFill/>
          <a:ln/>
        </p:spPr>
        <p:txBody>
          <a:bodyPr wrap="none" lIns="0" tIns="0" rIns="0" bIns="0" rtlCol="0" anchor="t"/>
          <a:lstStyle/>
          <a:p>
            <a:pPr marL="0" indent="0" algn="ctr">
              <a:lnSpc>
                <a:spcPts val="2300"/>
              </a:lnSpc>
              <a:buNone/>
            </a:pPr>
            <a:r>
              <a:rPr lang="en-US" sz="2300" dirty="0">
                <a:solidFill>
                  <a:srgbClr val="E0D6DE"/>
                </a:solidFill>
                <a:latin typeface="Sora Medium"/>
                <a:cs typeface="Sora Medium"/>
              </a:rPr>
              <a:t>1</a:t>
            </a:r>
            <a:endParaRPr lang="en-US" sz="2300" dirty="0"/>
          </a:p>
        </p:txBody>
      </p:sp>
      <p:sp>
        <p:nvSpPr>
          <p:cNvPr id="8" name="Text 5"/>
          <p:cNvSpPr/>
          <p:nvPr/>
        </p:nvSpPr>
        <p:spPr>
          <a:xfrm>
            <a:off x="2062758" y="4100870"/>
            <a:ext cx="2455664" cy="306943"/>
          </a:xfrm>
          <a:prstGeom prst="rect">
            <a:avLst/>
          </a:prstGeom>
          <a:noFill/>
          <a:ln/>
        </p:spPr>
        <p:txBody>
          <a:bodyPr wrap="none" lIns="0" tIns="0" rIns="0" bIns="0" rtlCol="0" anchor="t"/>
          <a:lstStyle/>
          <a:p>
            <a:pPr marL="0" indent="0" algn="l">
              <a:lnSpc>
                <a:spcPts val="2400"/>
              </a:lnSpc>
              <a:buNone/>
            </a:pPr>
            <a:r>
              <a:rPr lang="en-US" sz="1900" dirty="0">
                <a:solidFill>
                  <a:srgbClr val="E0D6DE"/>
                </a:solidFill>
                <a:latin typeface="Sora Medium" pitchFamily="34" charset="0"/>
                <a:ea typeface="Sora Medium" pitchFamily="34" charset="-122"/>
                <a:cs typeface="Sora Medium" pitchFamily="34" charset="-120"/>
              </a:rPr>
              <a:t>Account Creation</a:t>
            </a:r>
            <a:endParaRPr lang="en-US" sz="1900" dirty="0"/>
          </a:p>
        </p:txBody>
      </p:sp>
      <p:sp>
        <p:nvSpPr>
          <p:cNvPr id="9" name="Text 6"/>
          <p:cNvSpPr/>
          <p:nvPr/>
        </p:nvSpPr>
        <p:spPr>
          <a:xfrm>
            <a:off x="2062758" y="4525685"/>
            <a:ext cx="11880056" cy="314325"/>
          </a:xfrm>
          <a:prstGeom prst="rect">
            <a:avLst/>
          </a:prstGeom>
          <a:noFill/>
          <a:ln/>
        </p:spPr>
        <p:txBody>
          <a:bodyPr wrap="none" lIns="0" tIns="0" rIns="0" bIns="0" rtlCol="0" anchor="t"/>
          <a:lstStyle/>
          <a:p>
            <a:pPr marL="0" indent="0" algn="l">
              <a:lnSpc>
                <a:spcPts val="2450"/>
              </a:lnSpc>
              <a:buNone/>
            </a:pPr>
            <a:r>
              <a:rPr lang="en-US" sz="1500" dirty="0">
                <a:solidFill>
                  <a:srgbClr val="E0D6DE"/>
                </a:solidFill>
                <a:latin typeface="Noto Sans TC" pitchFamily="34" charset="0"/>
                <a:ea typeface="Noto Sans TC" pitchFamily="34" charset="-122"/>
                <a:cs typeface="Noto Sans TC" pitchFamily="34" charset="-120"/>
              </a:rPr>
              <a:t>Users provide basic information and choose their account type (worker or customer).</a:t>
            </a:r>
            <a:endParaRPr lang="en-US" sz="1500" dirty="0"/>
          </a:p>
        </p:txBody>
      </p:sp>
      <p:sp>
        <p:nvSpPr>
          <p:cNvPr id="10" name="Shape 7"/>
          <p:cNvSpPr/>
          <p:nvPr/>
        </p:nvSpPr>
        <p:spPr>
          <a:xfrm>
            <a:off x="1180386" y="5663446"/>
            <a:ext cx="687586" cy="22860"/>
          </a:xfrm>
          <a:prstGeom prst="roundRect">
            <a:avLst>
              <a:gd name="adj" fmla="val 128910"/>
            </a:avLst>
          </a:prstGeom>
          <a:solidFill>
            <a:srgbClr val="3F3F44"/>
          </a:solidFill>
          <a:ln/>
        </p:spPr>
      </p:sp>
      <p:sp>
        <p:nvSpPr>
          <p:cNvPr id="11" name="Shape 8"/>
          <p:cNvSpPr/>
          <p:nvPr/>
        </p:nvSpPr>
        <p:spPr>
          <a:xfrm>
            <a:off x="761286" y="5453896"/>
            <a:ext cx="441960" cy="441960"/>
          </a:xfrm>
          <a:prstGeom prst="roundRect">
            <a:avLst>
              <a:gd name="adj" fmla="val 6668"/>
            </a:avLst>
          </a:prstGeom>
          <a:solidFill>
            <a:srgbClr val="26262B"/>
          </a:solidFill>
          <a:ln/>
        </p:spPr>
      </p:sp>
      <p:sp>
        <p:nvSpPr>
          <p:cNvPr id="12" name="Text 9"/>
          <p:cNvSpPr/>
          <p:nvPr/>
        </p:nvSpPr>
        <p:spPr>
          <a:xfrm>
            <a:off x="890468" y="5527477"/>
            <a:ext cx="183594" cy="294680"/>
          </a:xfrm>
          <a:prstGeom prst="rect">
            <a:avLst/>
          </a:prstGeom>
          <a:noFill/>
          <a:ln/>
        </p:spPr>
        <p:txBody>
          <a:bodyPr wrap="none" lIns="0" tIns="0" rIns="0" bIns="0" rtlCol="0" anchor="t"/>
          <a:lstStyle/>
          <a:p>
            <a:pPr marL="0" indent="0" algn="ctr">
              <a:lnSpc>
                <a:spcPts val="2300"/>
              </a:lnSpc>
              <a:buNone/>
            </a:pPr>
            <a:r>
              <a:rPr lang="en-US" sz="2300" dirty="0">
                <a:solidFill>
                  <a:srgbClr val="E0D6DE"/>
                </a:solidFill>
                <a:latin typeface="Sora Medium" pitchFamily="34" charset="0"/>
                <a:ea typeface="Sora Medium" pitchFamily="34" charset="-122"/>
                <a:cs typeface="Sora Medium" pitchFamily="34" charset="-120"/>
              </a:rPr>
              <a:t>2</a:t>
            </a:r>
            <a:endParaRPr lang="en-US" sz="2300" dirty="0"/>
          </a:p>
        </p:txBody>
      </p:sp>
      <p:sp>
        <p:nvSpPr>
          <p:cNvPr id="13" name="Text 10"/>
          <p:cNvSpPr/>
          <p:nvPr/>
        </p:nvSpPr>
        <p:spPr>
          <a:xfrm>
            <a:off x="2062758" y="5429369"/>
            <a:ext cx="2455664" cy="306943"/>
          </a:xfrm>
          <a:prstGeom prst="rect">
            <a:avLst/>
          </a:prstGeom>
          <a:noFill/>
          <a:ln/>
        </p:spPr>
        <p:txBody>
          <a:bodyPr wrap="none" lIns="0" tIns="0" rIns="0" bIns="0" rtlCol="0" anchor="t"/>
          <a:lstStyle/>
          <a:p>
            <a:pPr marL="0" indent="0" algn="l">
              <a:lnSpc>
                <a:spcPts val="2400"/>
              </a:lnSpc>
              <a:buNone/>
            </a:pPr>
            <a:r>
              <a:rPr lang="en-US" sz="1900" dirty="0">
                <a:solidFill>
                  <a:srgbClr val="E0D6DE"/>
                </a:solidFill>
                <a:latin typeface="Sora Medium" pitchFamily="34" charset="0"/>
                <a:ea typeface="Sora Medium" pitchFamily="34" charset="-122"/>
                <a:cs typeface="Sora Medium" pitchFamily="34" charset="-120"/>
              </a:rPr>
              <a:t>ID Verification</a:t>
            </a:r>
            <a:endParaRPr lang="en-US" sz="1900" dirty="0"/>
          </a:p>
        </p:txBody>
      </p:sp>
      <p:sp>
        <p:nvSpPr>
          <p:cNvPr id="14" name="Text 11"/>
          <p:cNvSpPr/>
          <p:nvPr/>
        </p:nvSpPr>
        <p:spPr>
          <a:xfrm>
            <a:off x="2062758" y="5854184"/>
            <a:ext cx="11880056" cy="314325"/>
          </a:xfrm>
          <a:prstGeom prst="rect">
            <a:avLst/>
          </a:prstGeom>
          <a:noFill/>
          <a:ln/>
        </p:spPr>
        <p:txBody>
          <a:bodyPr wrap="none" lIns="0" tIns="0" rIns="0" bIns="0" rtlCol="0" anchor="t"/>
          <a:lstStyle/>
          <a:p>
            <a:pPr marL="0" indent="0" algn="l">
              <a:lnSpc>
                <a:spcPts val="2450"/>
              </a:lnSpc>
              <a:buNone/>
            </a:pPr>
            <a:r>
              <a:rPr lang="en-US" sz="1500" dirty="0">
                <a:solidFill>
                  <a:srgbClr val="E0D6DE"/>
                </a:solidFill>
                <a:latin typeface="Noto Sans TC" pitchFamily="34" charset="0"/>
                <a:ea typeface="Noto Sans TC" pitchFamily="34" charset="-122"/>
                <a:cs typeface="Noto Sans TC" pitchFamily="34" charset="-120"/>
              </a:rPr>
              <a:t>Upload government-issued ID for identity verification and enhanced security.</a:t>
            </a:r>
            <a:endParaRPr lang="en-US" sz="1500" dirty="0"/>
          </a:p>
        </p:txBody>
      </p:sp>
      <p:sp>
        <p:nvSpPr>
          <p:cNvPr id="15" name="Shape 12"/>
          <p:cNvSpPr/>
          <p:nvPr/>
        </p:nvSpPr>
        <p:spPr>
          <a:xfrm>
            <a:off x="1180386" y="6991945"/>
            <a:ext cx="687586" cy="22860"/>
          </a:xfrm>
          <a:prstGeom prst="roundRect">
            <a:avLst>
              <a:gd name="adj" fmla="val 128910"/>
            </a:avLst>
          </a:prstGeom>
          <a:solidFill>
            <a:srgbClr val="3F3F44"/>
          </a:solidFill>
          <a:ln/>
        </p:spPr>
      </p:sp>
      <p:sp>
        <p:nvSpPr>
          <p:cNvPr id="16" name="Shape 13"/>
          <p:cNvSpPr/>
          <p:nvPr/>
        </p:nvSpPr>
        <p:spPr>
          <a:xfrm>
            <a:off x="761286" y="6782395"/>
            <a:ext cx="441960" cy="441960"/>
          </a:xfrm>
          <a:prstGeom prst="roundRect">
            <a:avLst>
              <a:gd name="adj" fmla="val 6668"/>
            </a:avLst>
          </a:prstGeom>
          <a:solidFill>
            <a:srgbClr val="26262B"/>
          </a:solidFill>
          <a:ln/>
        </p:spPr>
      </p:sp>
      <p:sp>
        <p:nvSpPr>
          <p:cNvPr id="17" name="Text 14"/>
          <p:cNvSpPr/>
          <p:nvPr/>
        </p:nvSpPr>
        <p:spPr>
          <a:xfrm>
            <a:off x="890945" y="6855976"/>
            <a:ext cx="182642" cy="294680"/>
          </a:xfrm>
          <a:prstGeom prst="rect">
            <a:avLst/>
          </a:prstGeom>
          <a:noFill/>
          <a:ln/>
        </p:spPr>
        <p:txBody>
          <a:bodyPr wrap="none" lIns="0" tIns="0" rIns="0" bIns="0" rtlCol="0" anchor="t"/>
          <a:lstStyle/>
          <a:p>
            <a:pPr marL="0" indent="0" algn="ctr">
              <a:lnSpc>
                <a:spcPts val="2300"/>
              </a:lnSpc>
              <a:buNone/>
            </a:pPr>
            <a:r>
              <a:rPr lang="en-US" sz="2300" dirty="0">
                <a:solidFill>
                  <a:srgbClr val="E0D6DE"/>
                </a:solidFill>
                <a:latin typeface="Sora Medium" pitchFamily="34" charset="0"/>
                <a:ea typeface="Sora Medium" pitchFamily="34" charset="-122"/>
                <a:cs typeface="Sora Medium" pitchFamily="34" charset="-120"/>
              </a:rPr>
              <a:t>3</a:t>
            </a:r>
            <a:endParaRPr lang="en-US" sz="2300" dirty="0"/>
          </a:p>
        </p:txBody>
      </p:sp>
      <p:sp>
        <p:nvSpPr>
          <p:cNvPr id="18" name="Text 15"/>
          <p:cNvSpPr/>
          <p:nvPr/>
        </p:nvSpPr>
        <p:spPr>
          <a:xfrm>
            <a:off x="2062758" y="6757868"/>
            <a:ext cx="2455664" cy="306943"/>
          </a:xfrm>
          <a:prstGeom prst="rect">
            <a:avLst/>
          </a:prstGeom>
          <a:noFill/>
          <a:ln/>
        </p:spPr>
        <p:txBody>
          <a:bodyPr wrap="none" lIns="0" tIns="0" rIns="0" bIns="0" rtlCol="0" anchor="t"/>
          <a:lstStyle/>
          <a:p>
            <a:pPr marL="0" indent="0" algn="l">
              <a:lnSpc>
                <a:spcPts val="2400"/>
              </a:lnSpc>
              <a:buNone/>
            </a:pPr>
            <a:r>
              <a:rPr lang="en-US" sz="1900" dirty="0">
                <a:solidFill>
                  <a:srgbClr val="E0D6DE"/>
                </a:solidFill>
                <a:latin typeface="Sora Medium" pitchFamily="34" charset="0"/>
                <a:ea typeface="Sora Medium" pitchFamily="34" charset="-122"/>
                <a:cs typeface="Sora Medium" pitchFamily="34" charset="-120"/>
              </a:rPr>
              <a:t>Profile Completion</a:t>
            </a:r>
            <a:endParaRPr lang="en-US" sz="1900" dirty="0"/>
          </a:p>
        </p:txBody>
      </p:sp>
      <p:sp>
        <p:nvSpPr>
          <p:cNvPr id="19" name="Text 16"/>
          <p:cNvSpPr/>
          <p:nvPr/>
        </p:nvSpPr>
        <p:spPr>
          <a:xfrm>
            <a:off x="2062758" y="7182683"/>
            <a:ext cx="11880056" cy="314325"/>
          </a:xfrm>
          <a:prstGeom prst="rect">
            <a:avLst/>
          </a:prstGeom>
          <a:noFill/>
          <a:ln/>
        </p:spPr>
        <p:txBody>
          <a:bodyPr wrap="none" lIns="0" tIns="0" rIns="0" bIns="0" rtlCol="0" anchor="t"/>
          <a:lstStyle/>
          <a:p>
            <a:pPr marL="0" indent="0" algn="l">
              <a:lnSpc>
                <a:spcPts val="2450"/>
              </a:lnSpc>
              <a:buNone/>
            </a:pPr>
            <a:r>
              <a:rPr lang="en-US" sz="1500" dirty="0">
                <a:solidFill>
                  <a:srgbClr val="E0D6DE"/>
                </a:solidFill>
                <a:latin typeface="Noto Sans TC" pitchFamily="34" charset="0"/>
                <a:ea typeface="Noto Sans TC" pitchFamily="34" charset="-122"/>
                <a:cs typeface="Noto Sans TC" pitchFamily="34" charset="-120"/>
              </a:rPr>
              <a:t>Add detailed information, skills, and preferences to optimize matching.</a:t>
            </a:r>
            <a:endParaRPr lang="en-US" sz="1500" dirty="0"/>
          </a:p>
        </p:txBody>
      </p:sp>
      <p:pic>
        <p:nvPicPr>
          <p:cNvPr id="21" name="Picture 20">
            <a:extLst>
              <a:ext uri="{FF2B5EF4-FFF2-40B4-BE49-F238E27FC236}">
                <a16:creationId xmlns:a16="http://schemas.microsoft.com/office/drawing/2014/main" id="{55678C45-6BFE-4EAF-8087-054388725385}"/>
              </a:ext>
            </a:extLst>
          </p:cNvPr>
          <p:cNvPicPr>
            <a:picLocks noChangeAspect="1"/>
          </p:cNvPicPr>
          <p:nvPr/>
        </p:nvPicPr>
        <p:blipFill>
          <a:blip r:embed="rId4"/>
          <a:stretch>
            <a:fillRect/>
          </a:stretch>
        </p:blipFill>
        <p:spPr>
          <a:xfrm>
            <a:off x="10537825" y="7542212"/>
            <a:ext cx="4095750" cy="5619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0791"/>
          </a:xfrm>
          <a:prstGeom prst="rect">
            <a:avLst/>
          </a:prstGeom>
        </p:spPr>
      </p:pic>
      <p:pic>
        <p:nvPicPr>
          <p:cNvPr id="3" name="Image 1" descr="preencoded.png"/>
          <p:cNvPicPr>
            <a:picLocks noChangeAspect="1"/>
          </p:cNvPicPr>
          <p:nvPr/>
        </p:nvPicPr>
        <p:blipFill>
          <a:blip r:embed="rId4"/>
          <a:stretch>
            <a:fillRect/>
          </a:stretch>
        </p:blipFill>
        <p:spPr>
          <a:xfrm>
            <a:off x="9386054" y="239236"/>
            <a:ext cx="5002292" cy="6431518"/>
          </a:xfrm>
          <a:prstGeom prst="rect">
            <a:avLst/>
          </a:prstGeom>
        </p:spPr>
      </p:pic>
      <p:sp>
        <p:nvSpPr>
          <p:cNvPr id="4" name="Text 0"/>
          <p:cNvSpPr/>
          <p:nvPr/>
        </p:nvSpPr>
        <p:spPr>
          <a:xfrm>
            <a:off x="677942" y="532686"/>
            <a:ext cx="7788116" cy="1210389"/>
          </a:xfrm>
          <a:prstGeom prst="rect">
            <a:avLst/>
          </a:prstGeom>
          <a:noFill/>
          <a:ln/>
        </p:spPr>
        <p:txBody>
          <a:bodyPr wrap="square" lIns="0" tIns="0" rIns="0" bIns="0" rtlCol="0" anchor="t"/>
          <a:lstStyle/>
          <a:p>
            <a:pPr marL="0" indent="0">
              <a:lnSpc>
                <a:spcPts val="4750"/>
              </a:lnSpc>
              <a:buNone/>
            </a:pPr>
            <a:r>
              <a:rPr lang="en-US" sz="3800" dirty="0">
                <a:solidFill>
                  <a:srgbClr val="97B8FF"/>
                </a:solidFill>
                <a:latin typeface="Sora Medium" pitchFamily="34" charset="0"/>
                <a:ea typeface="Sora Medium" pitchFamily="34" charset="-122"/>
                <a:cs typeface="Sora Medium" pitchFamily="34" charset="-120"/>
              </a:rPr>
              <a:t>Job Posting and Search Features</a:t>
            </a:r>
            <a:endParaRPr lang="en-US" sz="3800" dirty="0"/>
          </a:p>
        </p:txBody>
      </p:sp>
      <p:sp>
        <p:nvSpPr>
          <p:cNvPr id="5" name="Shape 1"/>
          <p:cNvSpPr/>
          <p:nvPr/>
        </p:nvSpPr>
        <p:spPr>
          <a:xfrm>
            <a:off x="677942" y="2033588"/>
            <a:ext cx="7788116" cy="1425893"/>
          </a:xfrm>
          <a:prstGeom prst="roundRect">
            <a:avLst>
              <a:gd name="adj" fmla="val 2038"/>
            </a:avLst>
          </a:prstGeom>
          <a:solidFill>
            <a:srgbClr val="26262B"/>
          </a:solidFill>
          <a:ln/>
        </p:spPr>
      </p:sp>
      <p:sp>
        <p:nvSpPr>
          <p:cNvPr id="6" name="Text 2"/>
          <p:cNvSpPr/>
          <p:nvPr/>
        </p:nvSpPr>
        <p:spPr>
          <a:xfrm>
            <a:off x="871538" y="2227183"/>
            <a:ext cx="2617351" cy="302657"/>
          </a:xfrm>
          <a:prstGeom prst="rect">
            <a:avLst/>
          </a:prstGeom>
          <a:noFill/>
          <a:ln/>
        </p:spPr>
        <p:txBody>
          <a:bodyPr wrap="none" lIns="0" tIns="0" rIns="0" bIns="0" rtlCol="0" anchor="t"/>
          <a:lstStyle/>
          <a:p>
            <a:pPr marL="0" indent="0">
              <a:lnSpc>
                <a:spcPts val="2350"/>
              </a:lnSpc>
              <a:buNone/>
            </a:pPr>
            <a:r>
              <a:rPr lang="en-US" sz="1900" dirty="0">
                <a:solidFill>
                  <a:srgbClr val="E0D6DE"/>
                </a:solidFill>
                <a:latin typeface="Sora Medium" pitchFamily="34" charset="0"/>
                <a:ea typeface="Sora Medium" pitchFamily="34" charset="-122"/>
                <a:cs typeface="Sora Medium" pitchFamily="34" charset="-120"/>
              </a:rPr>
              <a:t>Detailed Job Listings</a:t>
            </a:r>
            <a:endParaRPr lang="en-US" sz="1900" dirty="0"/>
          </a:p>
        </p:txBody>
      </p:sp>
      <p:sp>
        <p:nvSpPr>
          <p:cNvPr id="7" name="Text 3"/>
          <p:cNvSpPr/>
          <p:nvPr/>
        </p:nvSpPr>
        <p:spPr>
          <a:xfrm>
            <a:off x="871538" y="2646045"/>
            <a:ext cx="7400925" cy="619839"/>
          </a:xfrm>
          <a:prstGeom prst="rect">
            <a:avLst/>
          </a:prstGeom>
          <a:noFill/>
          <a:ln/>
        </p:spPr>
        <p:txBody>
          <a:bodyPr wrap="square" lIns="0" tIns="0" rIns="0" bIns="0" rtlCol="0" anchor="t"/>
          <a:lstStyle/>
          <a:p>
            <a:pPr marL="0" indent="0">
              <a:lnSpc>
                <a:spcPts val="2400"/>
              </a:lnSpc>
              <a:buNone/>
            </a:pPr>
            <a:r>
              <a:rPr lang="en-US" sz="1500" dirty="0">
                <a:solidFill>
                  <a:srgbClr val="E0D6DE"/>
                </a:solidFill>
                <a:latin typeface="Noto Sans TC" pitchFamily="34" charset="0"/>
                <a:ea typeface="Noto Sans TC" pitchFamily="34" charset="-122"/>
                <a:cs typeface="Noto Sans TC" pitchFamily="34" charset="-120"/>
              </a:rPr>
              <a:t>Customers can create comprehensive job postings with specific requirements and preferences.</a:t>
            </a:r>
            <a:endParaRPr lang="en-US" sz="1500" dirty="0"/>
          </a:p>
        </p:txBody>
      </p:sp>
      <p:sp>
        <p:nvSpPr>
          <p:cNvPr id="8" name="Shape 4"/>
          <p:cNvSpPr/>
          <p:nvPr/>
        </p:nvSpPr>
        <p:spPr>
          <a:xfrm>
            <a:off x="677942" y="3653076"/>
            <a:ext cx="7788116" cy="1115973"/>
          </a:xfrm>
          <a:prstGeom prst="roundRect">
            <a:avLst>
              <a:gd name="adj" fmla="val 2604"/>
            </a:avLst>
          </a:prstGeom>
          <a:solidFill>
            <a:srgbClr val="26262B"/>
          </a:solidFill>
          <a:ln/>
        </p:spPr>
      </p:sp>
      <p:sp>
        <p:nvSpPr>
          <p:cNvPr id="9" name="Text 5"/>
          <p:cNvSpPr/>
          <p:nvPr/>
        </p:nvSpPr>
        <p:spPr>
          <a:xfrm>
            <a:off x="871538" y="3846671"/>
            <a:ext cx="2980015" cy="302657"/>
          </a:xfrm>
          <a:prstGeom prst="rect">
            <a:avLst/>
          </a:prstGeom>
          <a:noFill/>
          <a:ln/>
        </p:spPr>
        <p:txBody>
          <a:bodyPr wrap="none" lIns="0" tIns="0" rIns="0" bIns="0" rtlCol="0" anchor="t"/>
          <a:lstStyle/>
          <a:p>
            <a:pPr marL="0" indent="0">
              <a:lnSpc>
                <a:spcPts val="2350"/>
              </a:lnSpc>
              <a:buNone/>
            </a:pPr>
            <a:r>
              <a:rPr lang="en-US" sz="1900" dirty="0">
                <a:solidFill>
                  <a:srgbClr val="E0D6DE"/>
                </a:solidFill>
                <a:latin typeface="Sora Medium" pitchFamily="34" charset="0"/>
                <a:ea typeface="Sora Medium" pitchFamily="34" charset="-122"/>
                <a:cs typeface="Sora Medium" pitchFamily="34" charset="-120"/>
              </a:rPr>
              <a:t>Advanced Search Filters</a:t>
            </a:r>
            <a:endParaRPr lang="en-US" sz="1900" dirty="0"/>
          </a:p>
        </p:txBody>
      </p:sp>
      <p:sp>
        <p:nvSpPr>
          <p:cNvPr id="10" name="Text 6"/>
          <p:cNvSpPr/>
          <p:nvPr/>
        </p:nvSpPr>
        <p:spPr>
          <a:xfrm>
            <a:off x="871538" y="4265533"/>
            <a:ext cx="7400925" cy="309920"/>
          </a:xfrm>
          <a:prstGeom prst="rect">
            <a:avLst/>
          </a:prstGeom>
          <a:noFill/>
          <a:ln/>
        </p:spPr>
        <p:txBody>
          <a:bodyPr wrap="none" lIns="0" tIns="0" rIns="0" bIns="0" rtlCol="0" anchor="t"/>
          <a:lstStyle/>
          <a:p>
            <a:pPr marL="0" indent="0">
              <a:lnSpc>
                <a:spcPts val="2400"/>
              </a:lnSpc>
              <a:buNone/>
            </a:pPr>
            <a:r>
              <a:rPr lang="en-US" sz="1500" dirty="0">
                <a:solidFill>
                  <a:srgbClr val="E0D6DE"/>
                </a:solidFill>
                <a:latin typeface="Noto Sans TC" pitchFamily="34" charset="0"/>
                <a:ea typeface="Noto Sans TC" pitchFamily="34" charset="-122"/>
                <a:cs typeface="Noto Sans TC" pitchFamily="34" charset="-120"/>
              </a:rPr>
              <a:t>Workers can easily find relevant jobs using location, skill, and industry filters.</a:t>
            </a:r>
            <a:endParaRPr lang="en-US" sz="1500" dirty="0"/>
          </a:p>
        </p:txBody>
      </p:sp>
      <p:sp>
        <p:nvSpPr>
          <p:cNvPr id="11" name="Shape 7"/>
          <p:cNvSpPr/>
          <p:nvPr/>
        </p:nvSpPr>
        <p:spPr>
          <a:xfrm>
            <a:off x="677942" y="4962644"/>
            <a:ext cx="7788116" cy="1425893"/>
          </a:xfrm>
          <a:prstGeom prst="roundRect">
            <a:avLst>
              <a:gd name="adj" fmla="val 2038"/>
            </a:avLst>
          </a:prstGeom>
          <a:solidFill>
            <a:srgbClr val="26262B"/>
          </a:solidFill>
          <a:ln/>
        </p:spPr>
      </p:sp>
      <p:sp>
        <p:nvSpPr>
          <p:cNvPr id="12" name="Text 8"/>
          <p:cNvSpPr/>
          <p:nvPr/>
        </p:nvSpPr>
        <p:spPr>
          <a:xfrm>
            <a:off x="871538" y="5156240"/>
            <a:ext cx="3282077" cy="302657"/>
          </a:xfrm>
          <a:prstGeom prst="rect">
            <a:avLst/>
          </a:prstGeom>
          <a:noFill/>
          <a:ln/>
        </p:spPr>
        <p:txBody>
          <a:bodyPr wrap="none" lIns="0" tIns="0" rIns="0" bIns="0" rtlCol="0" anchor="t"/>
          <a:lstStyle/>
          <a:p>
            <a:pPr marL="0" indent="0">
              <a:lnSpc>
                <a:spcPts val="2350"/>
              </a:lnSpc>
              <a:buNone/>
            </a:pPr>
            <a:r>
              <a:rPr lang="en-US" sz="1900" dirty="0">
                <a:solidFill>
                  <a:srgbClr val="E0D6DE"/>
                </a:solidFill>
                <a:latin typeface="Sora Medium" pitchFamily="34" charset="0"/>
                <a:ea typeface="Sora Medium" pitchFamily="34" charset="-122"/>
                <a:cs typeface="Sora Medium" pitchFamily="34" charset="-120"/>
              </a:rPr>
              <a:t>Smart Matching Algorithm</a:t>
            </a:r>
            <a:endParaRPr lang="en-US" sz="1900" dirty="0"/>
          </a:p>
        </p:txBody>
      </p:sp>
      <p:sp>
        <p:nvSpPr>
          <p:cNvPr id="13" name="Text 9"/>
          <p:cNvSpPr/>
          <p:nvPr/>
        </p:nvSpPr>
        <p:spPr>
          <a:xfrm>
            <a:off x="871538" y="5575102"/>
            <a:ext cx="7400925" cy="619839"/>
          </a:xfrm>
          <a:prstGeom prst="rect">
            <a:avLst/>
          </a:prstGeom>
          <a:noFill/>
          <a:ln/>
        </p:spPr>
        <p:txBody>
          <a:bodyPr wrap="square" lIns="0" tIns="0" rIns="0" bIns="0" rtlCol="0" anchor="t"/>
          <a:lstStyle/>
          <a:p>
            <a:pPr marL="0" indent="0">
              <a:lnSpc>
                <a:spcPts val="2400"/>
              </a:lnSpc>
              <a:buNone/>
            </a:pPr>
            <a:r>
              <a:rPr lang="en-US" sz="1500" dirty="0">
                <a:solidFill>
                  <a:srgbClr val="E0D6DE"/>
                </a:solidFill>
                <a:latin typeface="Noto Sans TC" pitchFamily="34" charset="0"/>
                <a:ea typeface="Noto Sans TC" pitchFamily="34" charset="-122"/>
                <a:cs typeface="Noto Sans TC" pitchFamily="34" charset="-120"/>
              </a:rPr>
              <a:t>Our system suggests suitable workers to customers based on job requirements and worker profiles.</a:t>
            </a:r>
            <a:endParaRPr lang="en-US" sz="1500" dirty="0"/>
          </a:p>
        </p:txBody>
      </p:sp>
      <p:sp>
        <p:nvSpPr>
          <p:cNvPr id="14" name="Shape 10"/>
          <p:cNvSpPr/>
          <p:nvPr/>
        </p:nvSpPr>
        <p:spPr>
          <a:xfrm>
            <a:off x="677942" y="6582132"/>
            <a:ext cx="7788116" cy="1115973"/>
          </a:xfrm>
          <a:prstGeom prst="roundRect">
            <a:avLst>
              <a:gd name="adj" fmla="val 2604"/>
            </a:avLst>
          </a:prstGeom>
          <a:solidFill>
            <a:srgbClr val="26262B"/>
          </a:solidFill>
          <a:ln/>
        </p:spPr>
      </p:sp>
      <p:sp>
        <p:nvSpPr>
          <p:cNvPr id="15" name="Text 11"/>
          <p:cNvSpPr/>
          <p:nvPr/>
        </p:nvSpPr>
        <p:spPr>
          <a:xfrm>
            <a:off x="871538" y="6775728"/>
            <a:ext cx="2912745" cy="302657"/>
          </a:xfrm>
          <a:prstGeom prst="rect">
            <a:avLst/>
          </a:prstGeom>
          <a:noFill/>
          <a:ln/>
        </p:spPr>
        <p:txBody>
          <a:bodyPr wrap="none" lIns="0" tIns="0" rIns="0" bIns="0" rtlCol="0" anchor="t"/>
          <a:lstStyle/>
          <a:p>
            <a:pPr marL="0" indent="0">
              <a:lnSpc>
                <a:spcPts val="2350"/>
              </a:lnSpc>
              <a:buNone/>
            </a:pPr>
            <a:r>
              <a:rPr lang="en-US" sz="1900" dirty="0">
                <a:solidFill>
                  <a:srgbClr val="E0D6DE"/>
                </a:solidFill>
                <a:latin typeface="Sora Medium" pitchFamily="34" charset="0"/>
                <a:ea typeface="Sora Medium" pitchFamily="34" charset="-122"/>
                <a:cs typeface="Sora Medium" pitchFamily="34" charset="-120"/>
              </a:rPr>
              <a:t>Real-time Notifications</a:t>
            </a:r>
            <a:endParaRPr lang="en-US" sz="1900" dirty="0"/>
          </a:p>
        </p:txBody>
      </p:sp>
      <p:sp>
        <p:nvSpPr>
          <p:cNvPr id="16" name="Text 12"/>
          <p:cNvSpPr/>
          <p:nvPr/>
        </p:nvSpPr>
        <p:spPr>
          <a:xfrm>
            <a:off x="871538" y="7194590"/>
            <a:ext cx="7400925" cy="309920"/>
          </a:xfrm>
          <a:prstGeom prst="rect">
            <a:avLst/>
          </a:prstGeom>
          <a:noFill/>
          <a:ln/>
        </p:spPr>
        <p:txBody>
          <a:bodyPr wrap="none" lIns="0" tIns="0" rIns="0" bIns="0" rtlCol="0" anchor="t"/>
          <a:lstStyle/>
          <a:p>
            <a:pPr marL="0" indent="0">
              <a:lnSpc>
                <a:spcPts val="2400"/>
              </a:lnSpc>
              <a:buNone/>
            </a:pPr>
            <a:r>
              <a:rPr lang="en-US" sz="1500" dirty="0">
                <a:solidFill>
                  <a:srgbClr val="E0D6DE"/>
                </a:solidFill>
                <a:latin typeface="Noto Sans TC" pitchFamily="34" charset="0"/>
                <a:ea typeface="Noto Sans TC" pitchFamily="34" charset="-122"/>
                <a:cs typeface="Noto Sans TC" pitchFamily="34" charset="-120"/>
              </a:rPr>
              <a:t>Users receive instant alerts for new job postings or application updates.</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00564" y="711160"/>
            <a:ext cx="5999202" cy="625435"/>
          </a:xfrm>
          <a:prstGeom prst="rect">
            <a:avLst/>
          </a:prstGeom>
          <a:noFill/>
          <a:ln/>
        </p:spPr>
        <p:txBody>
          <a:bodyPr wrap="none" lIns="0" tIns="0" rIns="0" bIns="0" rtlCol="0" anchor="t"/>
          <a:lstStyle/>
          <a:p>
            <a:pPr marL="0" indent="0">
              <a:lnSpc>
                <a:spcPts val="4900"/>
              </a:lnSpc>
              <a:buNone/>
            </a:pPr>
            <a:r>
              <a:rPr lang="en-US" sz="3900" dirty="0">
                <a:solidFill>
                  <a:srgbClr val="97B8FF"/>
                </a:solidFill>
                <a:latin typeface="Sora Medium" pitchFamily="34" charset="0"/>
                <a:ea typeface="Sora Medium" pitchFamily="34" charset="-122"/>
                <a:cs typeface="Sora Medium" pitchFamily="34" charset="-120"/>
              </a:rPr>
              <a:t>Worker Profile Creation</a:t>
            </a:r>
            <a:endParaRPr lang="en-US" sz="3900" dirty="0"/>
          </a:p>
        </p:txBody>
      </p:sp>
      <p:pic>
        <p:nvPicPr>
          <p:cNvPr id="4" name="Image 1" descr="preencoded.png"/>
          <p:cNvPicPr>
            <a:picLocks noChangeAspect="1"/>
          </p:cNvPicPr>
          <p:nvPr/>
        </p:nvPicPr>
        <p:blipFill>
          <a:blip r:embed="rId4"/>
          <a:stretch>
            <a:fillRect/>
          </a:stretch>
        </p:blipFill>
        <p:spPr>
          <a:xfrm>
            <a:off x="700564" y="1636752"/>
            <a:ext cx="500420" cy="500420"/>
          </a:xfrm>
          <a:prstGeom prst="rect">
            <a:avLst/>
          </a:prstGeom>
        </p:spPr>
      </p:pic>
      <p:sp>
        <p:nvSpPr>
          <p:cNvPr id="5" name="Text 1"/>
          <p:cNvSpPr/>
          <p:nvPr/>
        </p:nvSpPr>
        <p:spPr>
          <a:xfrm>
            <a:off x="700564" y="2337316"/>
            <a:ext cx="2502098" cy="312777"/>
          </a:xfrm>
          <a:prstGeom prst="rect">
            <a:avLst/>
          </a:prstGeom>
          <a:noFill/>
          <a:ln/>
        </p:spPr>
        <p:txBody>
          <a:bodyPr wrap="none" lIns="0" tIns="0" rIns="0" bIns="0" rtlCol="0" anchor="t"/>
          <a:lstStyle/>
          <a:p>
            <a:pPr marL="0" indent="0" algn="l">
              <a:lnSpc>
                <a:spcPts val="2450"/>
              </a:lnSpc>
              <a:buNone/>
            </a:pPr>
            <a:r>
              <a:rPr lang="en-US" sz="1950" dirty="0">
                <a:solidFill>
                  <a:srgbClr val="E0D6DE"/>
                </a:solidFill>
                <a:latin typeface="Sora Medium" pitchFamily="34" charset="0"/>
                <a:ea typeface="Sora Medium" pitchFamily="34" charset="-122"/>
                <a:cs typeface="Sora Medium" pitchFamily="34" charset="-120"/>
              </a:rPr>
              <a:t>Work History</a:t>
            </a:r>
            <a:endParaRPr lang="en-US" sz="1950" dirty="0"/>
          </a:p>
        </p:txBody>
      </p:sp>
      <p:sp>
        <p:nvSpPr>
          <p:cNvPr id="6" name="Text 2"/>
          <p:cNvSpPr/>
          <p:nvPr/>
        </p:nvSpPr>
        <p:spPr>
          <a:xfrm>
            <a:off x="700564" y="2770108"/>
            <a:ext cx="7742873" cy="640318"/>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Noto Sans TC" pitchFamily="34" charset="0"/>
                <a:ea typeface="Noto Sans TC" pitchFamily="34" charset="-122"/>
                <a:cs typeface="Noto Sans TC" pitchFamily="34" charset="-120"/>
              </a:rPr>
              <a:t>Workers can showcase their experience and past projects to attract potential clients.</a:t>
            </a:r>
            <a:endParaRPr lang="en-US" sz="1550" dirty="0"/>
          </a:p>
        </p:txBody>
      </p:sp>
      <p:pic>
        <p:nvPicPr>
          <p:cNvPr id="7" name="Image 2" descr="preencoded.png"/>
          <p:cNvPicPr>
            <a:picLocks noChangeAspect="1"/>
          </p:cNvPicPr>
          <p:nvPr/>
        </p:nvPicPr>
        <p:blipFill>
          <a:blip r:embed="rId5"/>
          <a:stretch>
            <a:fillRect/>
          </a:stretch>
        </p:blipFill>
        <p:spPr>
          <a:xfrm>
            <a:off x="700564" y="4010858"/>
            <a:ext cx="500420" cy="500420"/>
          </a:xfrm>
          <a:prstGeom prst="rect">
            <a:avLst/>
          </a:prstGeom>
        </p:spPr>
      </p:pic>
      <p:sp>
        <p:nvSpPr>
          <p:cNvPr id="8" name="Text 3"/>
          <p:cNvSpPr/>
          <p:nvPr/>
        </p:nvSpPr>
        <p:spPr>
          <a:xfrm>
            <a:off x="700564" y="4711422"/>
            <a:ext cx="2624376" cy="312777"/>
          </a:xfrm>
          <a:prstGeom prst="rect">
            <a:avLst/>
          </a:prstGeom>
          <a:noFill/>
          <a:ln/>
        </p:spPr>
        <p:txBody>
          <a:bodyPr wrap="none" lIns="0" tIns="0" rIns="0" bIns="0" rtlCol="0" anchor="t"/>
          <a:lstStyle/>
          <a:p>
            <a:pPr marL="0" indent="0" algn="l">
              <a:lnSpc>
                <a:spcPts val="2450"/>
              </a:lnSpc>
              <a:buNone/>
            </a:pPr>
            <a:r>
              <a:rPr lang="en-US" sz="1950" dirty="0">
                <a:solidFill>
                  <a:srgbClr val="E0D6DE"/>
                </a:solidFill>
                <a:latin typeface="Sora Medium" pitchFamily="34" charset="0"/>
                <a:ea typeface="Sora Medium" pitchFamily="34" charset="-122"/>
                <a:cs typeface="Sora Medium" pitchFamily="34" charset="-120"/>
              </a:rPr>
              <a:t>Ratings and Reviews</a:t>
            </a:r>
            <a:endParaRPr lang="en-US" sz="1950" dirty="0"/>
          </a:p>
        </p:txBody>
      </p:sp>
      <p:sp>
        <p:nvSpPr>
          <p:cNvPr id="9" name="Text 4"/>
          <p:cNvSpPr/>
          <p:nvPr/>
        </p:nvSpPr>
        <p:spPr>
          <a:xfrm>
            <a:off x="700564" y="5144214"/>
            <a:ext cx="7742873" cy="320159"/>
          </a:xfrm>
          <a:prstGeom prst="rect">
            <a:avLst/>
          </a:prstGeom>
          <a:noFill/>
          <a:ln/>
        </p:spPr>
        <p:txBody>
          <a:bodyPr wrap="none" lIns="0" tIns="0" rIns="0" bIns="0" rtlCol="0" anchor="t"/>
          <a:lstStyle/>
          <a:p>
            <a:pPr marL="0" indent="0" algn="l">
              <a:lnSpc>
                <a:spcPts val="2500"/>
              </a:lnSpc>
              <a:buNone/>
            </a:pPr>
            <a:r>
              <a:rPr lang="en-US" sz="1550" dirty="0">
                <a:solidFill>
                  <a:srgbClr val="E0D6DE"/>
                </a:solidFill>
                <a:latin typeface="Noto Sans TC" pitchFamily="34" charset="0"/>
                <a:ea typeface="Noto Sans TC" pitchFamily="34" charset="-122"/>
                <a:cs typeface="Noto Sans TC" pitchFamily="34" charset="-120"/>
              </a:rPr>
              <a:t>Customers can rate workers, building trust and credibility within the platform.</a:t>
            </a:r>
            <a:endParaRPr lang="en-US" sz="1550" dirty="0"/>
          </a:p>
        </p:txBody>
      </p:sp>
      <p:pic>
        <p:nvPicPr>
          <p:cNvPr id="10" name="Image 3" descr="preencoded.png"/>
          <p:cNvPicPr>
            <a:picLocks noChangeAspect="1"/>
          </p:cNvPicPr>
          <p:nvPr/>
        </p:nvPicPr>
        <p:blipFill>
          <a:blip r:embed="rId6"/>
          <a:stretch>
            <a:fillRect/>
          </a:stretch>
        </p:blipFill>
        <p:spPr>
          <a:xfrm>
            <a:off x="700564" y="6064806"/>
            <a:ext cx="500420" cy="500420"/>
          </a:xfrm>
          <a:prstGeom prst="rect">
            <a:avLst/>
          </a:prstGeom>
        </p:spPr>
      </p:pic>
      <p:sp>
        <p:nvSpPr>
          <p:cNvPr id="11" name="Text 5"/>
          <p:cNvSpPr/>
          <p:nvPr/>
        </p:nvSpPr>
        <p:spPr>
          <a:xfrm>
            <a:off x="700564" y="6765369"/>
            <a:ext cx="2502098" cy="312777"/>
          </a:xfrm>
          <a:prstGeom prst="rect">
            <a:avLst/>
          </a:prstGeom>
          <a:noFill/>
          <a:ln/>
        </p:spPr>
        <p:txBody>
          <a:bodyPr wrap="none" lIns="0" tIns="0" rIns="0" bIns="0" rtlCol="0" anchor="t"/>
          <a:lstStyle/>
          <a:p>
            <a:pPr marL="0" indent="0" algn="l">
              <a:lnSpc>
                <a:spcPts val="2450"/>
              </a:lnSpc>
              <a:buNone/>
            </a:pPr>
            <a:r>
              <a:rPr lang="en-US" sz="1950" dirty="0">
                <a:solidFill>
                  <a:srgbClr val="E0D6DE"/>
                </a:solidFill>
                <a:latin typeface="Sora Medium" pitchFamily="34" charset="0"/>
                <a:ea typeface="Sora Medium" pitchFamily="34" charset="-122"/>
                <a:cs typeface="Sora Medium" pitchFamily="34" charset="-120"/>
              </a:rPr>
              <a:t>Skill Verification</a:t>
            </a:r>
            <a:endParaRPr lang="en-US" sz="1950" dirty="0"/>
          </a:p>
        </p:txBody>
      </p:sp>
      <p:sp>
        <p:nvSpPr>
          <p:cNvPr id="12" name="Text 6"/>
          <p:cNvSpPr/>
          <p:nvPr/>
        </p:nvSpPr>
        <p:spPr>
          <a:xfrm>
            <a:off x="700564" y="7198162"/>
            <a:ext cx="7742873" cy="320159"/>
          </a:xfrm>
          <a:prstGeom prst="rect">
            <a:avLst/>
          </a:prstGeom>
          <a:noFill/>
          <a:ln/>
        </p:spPr>
        <p:txBody>
          <a:bodyPr wrap="none" lIns="0" tIns="0" rIns="0" bIns="0" rtlCol="0" anchor="t"/>
          <a:lstStyle/>
          <a:p>
            <a:pPr marL="0" indent="0" algn="l">
              <a:lnSpc>
                <a:spcPts val="2500"/>
              </a:lnSpc>
              <a:buNone/>
            </a:pPr>
            <a:r>
              <a:rPr lang="en-US" sz="1550" dirty="0">
                <a:solidFill>
                  <a:srgbClr val="E0D6DE"/>
                </a:solidFill>
                <a:latin typeface="Noto Sans TC" pitchFamily="34" charset="0"/>
                <a:ea typeface="Noto Sans TC" pitchFamily="34" charset="-122"/>
                <a:cs typeface="Noto Sans TC" pitchFamily="34" charset="-120"/>
              </a:rPr>
              <a:t>Workers can add certifications and undergo skill assessments for added credibility.</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20208"/>
          </a:xfrm>
          <a:prstGeom prst="rect">
            <a:avLst/>
          </a:prstGeom>
        </p:spPr>
      </p:pic>
      <p:sp>
        <p:nvSpPr>
          <p:cNvPr id="3" name="Text 0"/>
          <p:cNvSpPr/>
          <p:nvPr/>
        </p:nvSpPr>
        <p:spPr>
          <a:xfrm>
            <a:off x="733663" y="3529251"/>
            <a:ext cx="5452229" cy="655082"/>
          </a:xfrm>
          <a:prstGeom prst="rect">
            <a:avLst/>
          </a:prstGeom>
          <a:noFill/>
          <a:ln/>
        </p:spPr>
        <p:txBody>
          <a:bodyPr wrap="none" lIns="0" tIns="0" rIns="0" bIns="0" rtlCol="0" anchor="t"/>
          <a:lstStyle/>
          <a:p>
            <a:pPr marL="0" indent="0">
              <a:lnSpc>
                <a:spcPts val="5150"/>
              </a:lnSpc>
              <a:buNone/>
            </a:pPr>
            <a:r>
              <a:rPr lang="en-US" sz="4100" dirty="0">
                <a:solidFill>
                  <a:srgbClr val="97B8FF"/>
                </a:solidFill>
                <a:latin typeface="Sora Medium" pitchFamily="34" charset="0"/>
                <a:ea typeface="Sora Medium" pitchFamily="34" charset="-122"/>
                <a:cs typeface="Sora Medium" pitchFamily="34" charset="-120"/>
              </a:rPr>
              <a:t>Payment Integration</a:t>
            </a:r>
            <a:endParaRPr lang="en-US" sz="4100" dirty="0"/>
          </a:p>
        </p:txBody>
      </p:sp>
      <p:pic>
        <p:nvPicPr>
          <p:cNvPr id="4" name="Image 1" descr="preencoded.png"/>
          <p:cNvPicPr>
            <a:picLocks noChangeAspect="1"/>
          </p:cNvPicPr>
          <p:nvPr/>
        </p:nvPicPr>
        <p:blipFill>
          <a:blip r:embed="rId4"/>
          <a:stretch>
            <a:fillRect/>
          </a:stretch>
        </p:blipFill>
        <p:spPr>
          <a:xfrm>
            <a:off x="733663" y="4498658"/>
            <a:ext cx="3290768" cy="838438"/>
          </a:xfrm>
          <a:prstGeom prst="rect">
            <a:avLst/>
          </a:prstGeom>
        </p:spPr>
      </p:pic>
      <p:sp>
        <p:nvSpPr>
          <p:cNvPr id="5" name="Text 1"/>
          <p:cNvSpPr/>
          <p:nvPr/>
        </p:nvSpPr>
        <p:spPr>
          <a:xfrm>
            <a:off x="943213" y="5651421"/>
            <a:ext cx="2620208" cy="327541"/>
          </a:xfrm>
          <a:prstGeom prst="rect">
            <a:avLst/>
          </a:prstGeom>
          <a:noFill/>
          <a:ln/>
        </p:spPr>
        <p:txBody>
          <a:bodyPr wrap="none" lIns="0" tIns="0" rIns="0" bIns="0" rtlCol="0" anchor="t"/>
          <a:lstStyle/>
          <a:p>
            <a:pPr marL="0" indent="0" algn="l">
              <a:lnSpc>
                <a:spcPts val="2550"/>
              </a:lnSpc>
              <a:buNone/>
            </a:pPr>
            <a:r>
              <a:rPr lang="en-US" sz="2050" dirty="0">
                <a:solidFill>
                  <a:srgbClr val="E0D6DE"/>
                </a:solidFill>
                <a:latin typeface="Sora Medium" pitchFamily="34" charset="0"/>
                <a:ea typeface="Sora Medium" pitchFamily="34" charset="-122"/>
                <a:cs typeface="Sora Medium" pitchFamily="34" charset="-120"/>
              </a:rPr>
              <a:t>Contract Creation</a:t>
            </a:r>
            <a:endParaRPr lang="en-US" sz="2050" dirty="0"/>
          </a:p>
        </p:txBody>
      </p:sp>
      <p:sp>
        <p:nvSpPr>
          <p:cNvPr id="6" name="Text 2"/>
          <p:cNvSpPr/>
          <p:nvPr/>
        </p:nvSpPr>
        <p:spPr>
          <a:xfrm>
            <a:off x="943213" y="6104692"/>
            <a:ext cx="2871668" cy="1006197"/>
          </a:xfrm>
          <a:prstGeom prst="rect">
            <a:avLst/>
          </a:prstGeom>
          <a:noFill/>
          <a:ln/>
        </p:spPr>
        <p:txBody>
          <a:bodyPr wrap="square" lIns="0" tIns="0" rIns="0" bIns="0" rtlCol="0" anchor="t"/>
          <a:lstStyle/>
          <a:p>
            <a:pPr marL="0" indent="0" algn="l">
              <a:lnSpc>
                <a:spcPts val="2600"/>
              </a:lnSpc>
              <a:buNone/>
            </a:pPr>
            <a:r>
              <a:rPr lang="en-US" sz="1650" dirty="0">
                <a:solidFill>
                  <a:srgbClr val="E0D6DE"/>
                </a:solidFill>
                <a:latin typeface="Noto Sans TC" pitchFamily="34" charset="0"/>
                <a:ea typeface="Noto Sans TC" pitchFamily="34" charset="-122"/>
                <a:cs typeface="Noto Sans TC" pitchFamily="34" charset="-120"/>
              </a:rPr>
              <a:t>Customers and workers agree on job terms and pricing.</a:t>
            </a:r>
            <a:endParaRPr lang="en-US" sz="1650" dirty="0"/>
          </a:p>
        </p:txBody>
      </p:sp>
      <p:pic>
        <p:nvPicPr>
          <p:cNvPr id="7" name="Image 2" descr="preencoded.png"/>
          <p:cNvPicPr>
            <a:picLocks noChangeAspect="1"/>
          </p:cNvPicPr>
          <p:nvPr/>
        </p:nvPicPr>
        <p:blipFill>
          <a:blip r:embed="rId5"/>
          <a:stretch>
            <a:fillRect/>
          </a:stretch>
        </p:blipFill>
        <p:spPr>
          <a:xfrm>
            <a:off x="4024432" y="4498658"/>
            <a:ext cx="3290768" cy="838438"/>
          </a:xfrm>
          <a:prstGeom prst="rect">
            <a:avLst/>
          </a:prstGeom>
        </p:spPr>
      </p:pic>
      <p:sp>
        <p:nvSpPr>
          <p:cNvPr id="8" name="Text 3"/>
          <p:cNvSpPr/>
          <p:nvPr/>
        </p:nvSpPr>
        <p:spPr>
          <a:xfrm>
            <a:off x="4233982" y="5651421"/>
            <a:ext cx="2620208" cy="327541"/>
          </a:xfrm>
          <a:prstGeom prst="rect">
            <a:avLst/>
          </a:prstGeom>
          <a:noFill/>
          <a:ln/>
        </p:spPr>
        <p:txBody>
          <a:bodyPr wrap="none" lIns="0" tIns="0" rIns="0" bIns="0" rtlCol="0" anchor="t"/>
          <a:lstStyle/>
          <a:p>
            <a:pPr marL="0" indent="0" algn="l">
              <a:lnSpc>
                <a:spcPts val="2550"/>
              </a:lnSpc>
              <a:buNone/>
            </a:pPr>
            <a:r>
              <a:rPr lang="en-US" sz="2050" dirty="0">
                <a:solidFill>
                  <a:srgbClr val="E0D6DE"/>
                </a:solidFill>
                <a:latin typeface="Sora Medium" pitchFamily="34" charset="0"/>
                <a:ea typeface="Sora Medium" pitchFamily="34" charset="-122"/>
                <a:cs typeface="Sora Medium" pitchFamily="34" charset="-120"/>
              </a:rPr>
              <a:t>Secure Escrow</a:t>
            </a:r>
            <a:endParaRPr lang="en-US" sz="2050" dirty="0"/>
          </a:p>
        </p:txBody>
      </p:sp>
      <p:sp>
        <p:nvSpPr>
          <p:cNvPr id="9" name="Text 4"/>
          <p:cNvSpPr/>
          <p:nvPr/>
        </p:nvSpPr>
        <p:spPr>
          <a:xfrm>
            <a:off x="4233982" y="6104692"/>
            <a:ext cx="2871668" cy="1006197"/>
          </a:xfrm>
          <a:prstGeom prst="rect">
            <a:avLst/>
          </a:prstGeom>
          <a:noFill/>
          <a:ln/>
        </p:spPr>
        <p:txBody>
          <a:bodyPr wrap="square" lIns="0" tIns="0" rIns="0" bIns="0" rtlCol="0" anchor="t"/>
          <a:lstStyle/>
          <a:p>
            <a:pPr marL="0" indent="0" algn="l">
              <a:lnSpc>
                <a:spcPts val="2600"/>
              </a:lnSpc>
              <a:buNone/>
            </a:pPr>
            <a:r>
              <a:rPr lang="en-US" sz="1650" dirty="0">
                <a:solidFill>
                  <a:srgbClr val="E0D6DE"/>
                </a:solidFill>
                <a:latin typeface="Noto Sans TC" pitchFamily="34" charset="0"/>
                <a:ea typeface="Noto Sans TC" pitchFamily="34" charset="-122"/>
                <a:cs typeface="Noto Sans TC" pitchFamily="34" charset="-120"/>
              </a:rPr>
              <a:t>Funds are held securely until job completion, protecting both parties.</a:t>
            </a:r>
            <a:endParaRPr lang="en-US" sz="1650" dirty="0"/>
          </a:p>
        </p:txBody>
      </p:sp>
      <p:pic>
        <p:nvPicPr>
          <p:cNvPr id="10" name="Image 3" descr="preencoded.png"/>
          <p:cNvPicPr>
            <a:picLocks noChangeAspect="1"/>
          </p:cNvPicPr>
          <p:nvPr/>
        </p:nvPicPr>
        <p:blipFill>
          <a:blip r:embed="rId6"/>
          <a:stretch>
            <a:fillRect/>
          </a:stretch>
        </p:blipFill>
        <p:spPr>
          <a:xfrm>
            <a:off x="7315200" y="4498658"/>
            <a:ext cx="3290768" cy="838438"/>
          </a:xfrm>
          <a:prstGeom prst="rect">
            <a:avLst/>
          </a:prstGeom>
        </p:spPr>
      </p:pic>
      <p:sp>
        <p:nvSpPr>
          <p:cNvPr id="11" name="Text 5"/>
          <p:cNvSpPr/>
          <p:nvPr/>
        </p:nvSpPr>
        <p:spPr>
          <a:xfrm>
            <a:off x="7524750" y="5651421"/>
            <a:ext cx="2690455" cy="327541"/>
          </a:xfrm>
          <a:prstGeom prst="rect">
            <a:avLst/>
          </a:prstGeom>
          <a:noFill/>
          <a:ln/>
        </p:spPr>
        <p:txBody>
          <a:bodyPr wrap="none" lIns="0" tIns="0" rIns="0" bIns="0" rtlCol="0" anchor="t"/>
          <a:lstStyle/>
          <a:p>
            <a:pPr marL="0" indent="0" algn="l">
              <a:lnSpc>
                <a:spcPts val="2550"/>
              </a:lnSpc>
              <a:buNone/>
            </a:pPr>
            <a:r>
              <a:rPr lang="en-US" sz="2050" dirty="0">
                <a:solidFill>
                  <a:srgbClr val="E0D6DE"/>
                </a:solidFill>
                <a:latin typeface="Sora Medium" pitchFamily="34" charset="0"/>
                <a:ea typeface="Sora Medium" pitchFamily="34" charset="-122"/>
                <a:cs typeface="Sora Medium" pitchFamily="34" charset="-120"/>
              </a:rPr>
              <a:t>Milestone Payments</a:t>
            </a:r>
            <a:endParaRPr lang="en-US" sz="2050" dirty="0"/>
          </a:p>
        </p:txBody>
      </p:sp>
      <p:sp>
        <p:nvSpPr>
          <p:cNvPr id="12" name="Text 6"/>
          <p:cNvSpPr/>
          <p:nvPr/>
        </p:nvSpPr>
        <p:spPr>
          <a:xfrm>
            <a:off x="7524750" y="6104692"/>
            <a:ext cx="2871668" cy="1006197"/>
          </a:xfrm>
          <a:prstGeom prst="rect">
            <a:avLst/>
          </a:prstGeom>
          <a:noFill/>
          <a:ln/>
        </p:spPr>
        <p:txBody>
          <a:bodyPr wrap="square" lIns="0" tIns="0" rIns="0" bIns="0" rtlCol="0" anchor="t"/>
          <a:lstStyle/>
          <a:p>
            <a:pPr marL="0" indent="0" algn="l">
              <a:lnSpc>
                <a:spcPts val="2600"/>
              </a:lnSpc>
              <a:buNone/>
            </a:pPr>
            <a:r>
              <a:rPr lang="en-US" sz="1650" dirty="0">
                <a:solidFill>
                  <a:srgbClr val="E0D6DE"/>
                </a:solidFill>
                <a:latin typeface="Noto Sans TC" pitchFamily="34" charset="0"/>
                <a:ea typeface="Noto Sans TC" pitchFamily="34" charset="-122"/>
                <a:cs typeface="Noto Sans TC" pitchFamily="34" charset="-120"/>
              </a:rPr>
              <a:t>For longer projects, payments can be released in stages as milestones are met.</a:t>
            </a:r>
            <a:endParaRPr lang="en-US" sz="1650" dirty="0"/>
          </a:p>
        </p:txBody>
      </p:sp>
      <p:pic>
        <p:nvPicPr>
          <p:cNvPr id="13" name="Image 4" descr="preencoded.png"/>
          <p:cNvPicPr>
            <a:picLocks noChangeAspect="1"/>
          </p:cNvPicPr>
          <p:nvPr/>
        </p:nvPicPr>
        <p:blipFill>
          <a:blip r:embed="rId7"/>
          <a:stretch>
            <a:fillRect/>
          </a:stretch>
        </p:blipFill>
        <p:spPr>
          <a:xfrm>
            <a:off x="10605968" y="4498658"/>
            <a:ext cx="3290768" cy="838438"/>
          </a:xfrm>
          <a:prstGeom prst="rect">
            <a:avLst/>
          </a:prstGeom>
        </p:spPr>
      </p:pic>
      <p:sp>
        <p:nvSpPr>
          <p:cNvPr id="14" name="Text 7"/>
          <p:cNvSpPr/>
          <p:nvPr/>
        </p:nvSpPr>
        <p:spPr>
          <a:xfrm>
            <a:off x="10815518" y="5651421"/>
            <a:ext cx="2620208" cy="327541"/>
          </a:xfrm>
          <a:prstGeom prst="rect">
            <a:avLst/>
          </a:prstGeom>
          <a:noFill/>
          <a:ln/>
        </p:spPr>
        <p:txBody>
          <a:bodyPr wrap="none" lIns="0" tIns="0" rIns="0" bIns="0" rtlCol="0" anchor="t"/>
          <a:lstStyle/>
          <a:p>
            <a:pPr marL="0" indent="0" algn="l">
              <a:lnSpc>
                <a:spcPts val="2550"/>
              </a:lnSpc>
              <a:buNone/>
            </a:pPr>
            <a:r>
              <a:rPr lang="en-US" sz="2050" dirty="0">
                <a:solidFill>
                  <a:srgbClr val="E0D6DE"/>
                </a:solidFill>
                <a:latin typeface="Sora Medium" pitchFamily="34" charset="0"/>
                <a:ea typeface="Sora Medium" pitchFamily="34" charset="-122"/>
                <a:cs typeface="Sora Medium" pitchFamily="34" charset="-120"/>
              </a:rPr>
              <a:t>Final Transfer</a:t>
            </a:r>
            <a:endParaRPr lang="en-US" sz="2050" dirty="0"/>
          </a:p>
        </p:txBody>
      </p:sp>
      <p:sp>
        <p:nvSpPr>
          <p:cNvPr id="15" name="Text 8"/>
          <p:cNvSpPr/>
          <p:nvPr/>
        </p:nvSpPr>
        <p:spPr>
          <a:xfrm>
            <a:off x="10815518" y="6104692"/>
            <a:ext cx="2871668" cy="1006197"/>
          </a:xfrm>
          <a:prstGeom prst="rect">
            <a:avLst/>
          </a:prstGeom>
          <a:noFill/>
          <a:ln/>
        </p:spPr>
        <p:txBody>
          <a:bodyPr wrap="square" lIns="0" tIns="0" rIns="0" bIns="0" rtlCol="0" anchor="t"/>
          <a:lstStyle/>
          <a:p>
            <a:pPr marL="0" indent="0" algn="l">
              <a:lnSpc>
                <a:spcPts val="2600"/>
              </a:lnSpc>
              <a:buNone/>
            </a:pPr>
            <a:r>
              <a:rPr lang="en-US" sz="1650" dirty="0">
                <a:solidFill>
                  <a:srgbClr val="E0D6DE"/>
                </a:solidFill>
                <a:latin typeface="Noto Sans TC" pitchFamily="34" charset="0"/>
                <a:ea typeface="Noto Sans TC" pitchFamily="34" charset="-122"/>
                <a:cs typeface="Noto Sans TC" pitchFamily="34" charset="-120"/>
              </a:rPr>
              <a:t>Funds are released to the worker upon customer approval of completed work.</a:t>
            </a:r>
            <a:endParaRPr lang="en-US" sz="1650" dirty="0"/>
          </a:p>
        </p:txBody>
      </p:sp>
      <p:pic>
        <p:nvPicPr>
          <p:cNvPr id="17" name="Picture 16">
            <a:extLst>
              <a:ext uri="{FF2B5EF4-FFF2-40B4-BE49-F238E27FC236}">
                <a16:creationId xmlns:a16="http://schemas.microsoft.com/office/drawing/2014/main" id="{5AE54ED5-8752-68C1-48C9-00E6D7CEBEA0}"/>
              </a:ext>
            </a:extLst>
          </p:cNvPr>
          <p:cNvPicPr>
            <a:picLocks noChangeAspect="1"/>
          </p:cNvPicPr>
          <p:nvPr/>
        </p:nvPicPr>
        <p:blipFill>
          <a:blip r:embed="rId8"/>
          <a:stretch>
            <a:fillRect/>
          </a:stretch>
        </p:blipFill>
        <p:spPr>
          <a:xfrm>
            <a:off x="10499725" y="7567612"/>
            <a:ext cx="4095750" cy="5619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18316"/>
          </a:xfrm>
          <a:prstGeom prst="rect">
            <a:avLst/>
          </a:prstGeom>
        </p:spPr>
      </p:pic>
      <p:pic>
        <p:nvPicPr>
          <p:cNvPr id="3" name="Image 1" descr="preencoded.png"/>
          <p:cNvPicPr>
            <a:picLocks noChangeAspect="1"/>
          </p:cNvPicPr>
          <p:nvPr/>
        </p:nvPicPr>
        <p:blipFill>
          <a:blip r:embed="rId4"/>
          <a:stretch>
            <a:fillRect/>
          </a:stretch>
        </p:blipFill>
        <p:spPr>
          <a:xfrm>
            <a:off x="5725954" y="271820"/>
            <a:ext cx="3178493" cy="2174677"/>
          </a:xfrm>
          <a:prstGeom prst="rect">
            <a:avLst/>
          </a:prstGeom>
        </p:spPr>
      </p:pic>
      <p:sp>
        <p:nvSpPr>
          <p:cNvPr id="4" name="Text 0"/>
          <p:cNvSpPr/>
          <p:nvPr/>
        </p:nvSpPr>
        <p:spPr>
          <a:xfrm>
            <a:off x="761048" y="3541514"/>
            <a:ext cx="8102322" cy="679490"/>
          </a:xfrm>
          <a:prstGeom prst="rect">
            <a:avLst/>
          </a:prstGeom>
          <a:noFill/>
          <a:ln/>
        </p:spPr>
        <p:txBody>
          <a:bodyPr wrap="none" lIns="0" tIns="0" rIns="0" bIns="0" rtlCol="0" anchor="t"/>
          <a:lstStyle/>
          <a:p>
            <a:pPr marL="0" indent="0">
              <a:lnSpc>
                <a:spcPts val="5350"/>
              </a:lnSpc>
              <a:buNone/>
            </a:pPr>
            <a:r>
              <a:rPr lang="en-US" sz="4250" dirty="0">
                <a:solidFill>
                  <a:srgbClr val="97B8FF"/>
                </a:solidFill>
                <a:latin typeface="Sora Medium" pitchFamily="34" charset="0"/>
                <a:ea typeface="Sora Medium" pitchFamily="34" charset="-122"/>
                <a:cs typeface="Sora Medium" pitchFamily="34" charset="-120"/>
              </a:rPr>
              <a:t>Admin Management Features</a:t>
            </a:r>
            <a:endParaRPr lang="en-US" sz="4250" dirty="0"/>
          </a:p>
        </p:txBody>
      </p:sp>
      <p:sp>
        <p:nvSpPr>
          <p:cNvPr id="5" name="Shape 1"/>
          <p:cNvSpPr/>
          <p:nvPr/>
        </p:nvSpPr>
        <p:spPr>
          <a:xfrm>
            <a:off x="761048" y="4547116"/>
            <a:ext cx="13108305" cy="2859286"/>
          </a:xfrm>
          <a:prstGeom prst="roundRect">
            <a:avLst>
              <a:gd name="adj" fmla="val 1141"/>
            </a:avLst>
          </a:prstGeom>
          <a:noFill/>
          <a:ln w="7620">
            <a:solidFill>
              <a:srgbClr val="FFFFFF">
                <a:alpha val="24000"/>
              </a:srgbClr>
            </a:solidFill>
            <a:prstDash val="solid"/>
          </a:ln>
        </p:spPr>
      </p:sp>
      <p:sp>
        <p:nvSpPr>
          <p:cNvPr id="6" name="Shape 2"/>
          <p:cNvSpPr/>
          <p:nvPr/>
        </p:nvSpPr>
        <p:spPr>
          <a:xfrm>
            <a:off x="768668" y="4554736"/>
            <a:ext cx="13091755" cy="624007"/>
          </a:xfrm>
          <a:prstGeom prst="rect">
            <a:avLst/>
          </a:prstGeom>
          <a:solidFill>
            <a:srgbClr val="FFFFFF">
              <a:alpha val="4000"/>
            </a:srgbClr>
          </a:solidFill>
          <a:ln/>
        </p:spPr>
      </p:sp>
      <p:sp>
        <p:nvSpPr>
          <p:cNvPr id="7" name="Text 3"/>
          <p:cNvSpPr/>
          <p:nvPr/>
        </p:nvSpPr>
        <p:spPr>
          <a:xfrm>
            <a:off x="987623" y="4692729"/>
            <a:ext cx="3924776" cy="348020"/>
          </a:xfrm>
          <a:prstGeom prst="rect">
            <a:avLst/>
          </a:prstGeom>
          <a:noFill/>
          <a:ln/>
        </p:spPr>
        <p:txBody>
          <a:bodyPr wrap="none" lIns="0" tIns="0" rIns="0" bIns="0" rtlCol="0" anchor="t"/>
          <a:lstStyle/>
          <a:p>
            <a:pPr marL="0" indent="0">
              <a:lnSpc>
                <a:spcPts val="2700"/>
              </a:lnSpc>
              <a:buNone/>
            </a:pPr>
            <a:r>
              <a:rPr lang="en-US" sz="1700" dirty="0">
                <a:solidFill>
                  <a:srgbClr val="E0D6DE"/>
                </a:solidFill>
                <a:latin typeface="Noto Sans TC" pitchFamily="34" charset="0"/>
                <a:ea typeface="Noto Sans TC" pitchFamily="34" charset="-122"/>
                <a:cs typeface="Noto Sans TC" pitchFamily="34" charset="-120"/>
              </a:rPr>
              <a:t>User Management</a:t>
            </a:r>
            <a:endParaRPr lang="en-US" sz="1700" dirty="0"/>
          </a:p>
        </p:txBody>
      </p:sp>
      <p:sp>
        <p:nvSpPr>
          <p:cNvPr id="8" name="Text 4"/>
          <p:cNvSpPr/>
          <p:nvPr/>
        </p:nvSpPr>
        <p:spPr>
          <a:xfrm>
            <a:off x="5354836" y="4692729"/>
            <a:ext cx="3920966" cy="348020"/>
          </a:xfrm>
          <a:prstGeom prst="rect">
            <a:avLst/>
          </a:prstGeom>
          <a:noFill/>
          <a:ln/>
        </p:spPr>
        <p:txBody>
          <a:bodyPr wrap="none" lIns="0" tIns="0" rIns="0" bIns="0" rtlCol="0" anchor="t"/>
          <a:lstStyle/>
          <a:p>
            <a:pPr marL="0" indent="0">
              <a:lnSpc>
                <a:spcPts val="2700"/>
              </a:lnSpc>
              <a:buNone/>
            </a:pPr>
            <a:r>
              <a:rPr lang="en-US" sz="1700" dirty="0">
                <a:solidFill>
                  <a:srgbClr val="E0D6DE"/>
                </a:solidFill>
                <a:latin typeface="Noto Sans TC" pitchFamily="34" charset="0"/>
                <a:ea typeface="Noto Sans TC" pitchFamily="34" charset="-122"/>
                <a:cs typeface="Noto Sans TC" pitchFamily="34" charset="-120"/>
              </a:rPr>
              <a:t>Job Listing Oversight</a:t>
            </a:r>
            <a:endParaRPr lang="en-US" sz="1700" dirty="0"/>
          </a:p>
        </p:txBody>
      </p:sp>
      <p:sp>
        <p:nvSpPr>
          <p:cNvPr id="9" name="Text 5"/>
          <p:cNvSpPr/>
          <p:nvPr/>
        </p:nvSpPr>
        <p:spPr>
          <a:xfrm>
            <a:off x="9718238" y="4692729"/>
            <a:ext cx="3924776" cy="348020"/>
          </a:xfrm>
          <a:prstGeom prst="rect">
            <a:avLst/>
          </a:prstGeom>
          <a:noFill/>
          <a:ln/>
        </p:spPr>
        <p:txBody>
          <a:bodyPr wrap="none" lIns="0" tIns="0" rIns="0" bIns="0" rtlCol="0" anchor="t"/>
          <a:lstStyle/>
          <a:p>
            <a:pPr marL="0" indent="0">
              <a:lnSpc>
                <a:spcPts val="2700"/>
              </a:lnSpc>
              <a:buNone/>
            </a:pPr>
            <a:r>
              <a:rPr lang="en-US" sz="1700" dirty="0">
                <a:solidFill>
                  <a:srgbClr val="E0D6DE"/>
                </a:solidFill>
                <a:latin typeface="Noto Sans TC" pitchFamily="34" charset="0"/>
                <a:ea typeface="Noto Sans TC" pitchFamily="34" charset="-122"/>
                <a:cs typeface="Noto Sans TC" pitchFamily="34" charset="-120"/>
              </a:rPr>
              <a:t>Dispute Resolution</a:t>
            </a:r>
            <a:endParaRPr lang="en-US" sz="1700" dirty="0"/>
          </a:p>
        </p:txBody>
      </p:sp>
      <p:sp>
        <p:nvSpPr>
          <p:cNvPr id="10" name="Shape 6"/>
          <p:cNvSpPr/>
          <p:nvPr/>
        </p:nvSpPr>
        <p:spPr>
          <a:xfrm>
            <a:off x="768668" y="5178743"/>
            <a:ext cx="13091755" cy="624007"/>
          </a:xfrm>
          <a:prstGeom prst="rect">
            <a:avLst/>
          </a:prstGeom>
          <a:solidFill>
            <a:srgbClr val="000000">
              <a:alpha val="4000"/>
            </a:srgbClr>
          </a:solidFill>
          <a:ln/>
        </p:spPr>
      </p:sp>
      <p:sp>
        <p:nvSpPr>
          <p:cNvPr id="11" name="Text 7"/>
          <p:cNvSpPr/>
          <p:nvPr/>
        </p:nvSpPr>
        <p:spPr>
          <a:xfrm>
            <a:off x="987623" y="5316736"/>
            <a:ext cx="3924776" cy="348020"/>
          </a:xfrm>
          <a:prstGeom prst="rect">
            <a:avLst/>
          </a:prstGeom>
          <a:noFill/>
          <a:ln/>
        </p:spPr>
        <p:txBody>
          <a:bodyPr wrap="none" lIns="0" tIns="0" rIns="0" bIns="0" rtlCol="0" anchor="t"/>
          <a:lstStyle/>
          <a:p>
            <a:pPr marL="0" indent="0">
              <a:lnSpc>
                <a:spcPts val="2700"/>
              </a:lnSpc>
              <a:buNone/>
            </a:pPr>
            <a:r>
              <a:rPr lang="en-US" sz="1700" dirty="0">
                <a:solidFill>
                  <a:srgbClr val="E0D6DE"/>
                </a:solidFill>
                <a:latin typeface="Noto Sans TC" pitchFamily="34" charset="0"/>
                <a:ea typeface="Noto Sans TC" pitchFamily="34" charset="-122"/>
                <a:cs typeface="Noto Sans TC" pitchFamily="34" charset="-120"/>
              </a:rPr>
              <a:t>Verify user accounts</a:t>
            </a:r>
            <a:endParaRPr lang="en-US" sz="1700" dirty="0"/>
          </a:p>
        </p:txBody>
      </p:sp>
      <p:sp>
        <p:nvSpPr>
          <p:cNvPr id="12" name="Text 8"/>
          <p:cNvSpPr/>
          <p:nvPr/>
        </p:nvSpPr>
        <p:spPr>
          <a:xfrm>
            <a:off x="5354836" y="5316736"/>
            <a:ext cx="3920966" cy="348020"/>
          </a:xfrm>
          <a:prstGeom prst="rect">
            <a:avLst/>
          </a:prstGeom>
          <a:noFill/>
          <a:ln/>
        </p:spPr>
        <p:txBody>
          <a:bodyPr wrap="none" lIns="0" tIns="0" rIns="0" bIns="0" rtlCol="0" anchor="t"/>
          <a:lstStyle/>
          <a:p>
            <a:pPr marL="0" indent="0">
              <a:lnSpc>
                <a:spcPts val="2700"/>
              </a:lnSpc>
              <a:buNone/>
            </a:pPr>
            <a:r>
              <a:rPr lang="en-US" sz="1700" dirty="0">
                <a:solidFill>
                  <a:srgbClr val="E0D6DE"/>
                </a:solidFill>
                <a:latin typeface="Noto Sans TC" pitchFamily="34" charset="0"/>
                <a:ea typeface="Noto Sans TC" pitchFamily="34" charset="-122"/>
                <a:cs typeface="Noto Sans TC" pitchFamily="34" charset="-120"/>
              </a:rPr>
              <a:t>Monitor and approve job postings</a:t>
            </a:r>
            <a:endParaRPr lang="en-US" sz="1700" dirty="0"/>
          </a:p>
        </p:txBody>
      </p:sp>
      <p:sp>
        <p:nvSpPr>
          <p:cNvPr id="13" name="Text 9"/>
          <p:cNvSpPr/>
          <p:nvPr/>
        </p:nvSpPr>
        <p:spPr>
          <a:xfrm>
            <a:off x="9718238" y="5316736"/>
            <a:ext cx="3924776" cy="348020"/>
          </a:xfrm>
          <a:prstGeom prst="rect">
            <a:avLst/>
          </a:prstGeom>
          <a:noFill/>
          <a:ln/>
        </p:spPr>
        <p:txBody>
          <a:bodyPr wrap="none" lIns="0" tIns="0" rIns="0" bIns="0" rtlCol="0" anchor="t"/>
          <a:lstStyle/>
          <a:p>
            <a:pPr marL="0" indent="0">
              <a:lnSpc>
                <a:spcPts val="2700"/>
              </a:lnSpc>
              <a:buNone/>
            </a:pPr>
            <a:r>
              <a:rPr lang="en-US" sz="1700" dirty="0">
                <a:solidFill>
                  <a:srgbClr val="E0D6DE"/>
                </a:solidFill>
                <a:latin typeface="Noto Sans TC" pitchFamily="34" charset="0"/>
                <a:ea typeface="Noto Sans TC" pitchFamily="34" charset="-122"/>
                <a:cs typeface="Noto Sans TC" pitchFamily="34" charset="-120"/>
              </a:rPr>
              <a:t>Mediate conflicts between users</a:t>
            </a:r>
            <a:endParaRPr lang="en-US" sz="1700" dirty="0"/>
          </a:p>
        </p:txBody>
      </p:sp>
      <p:sp>
        <p:nvSpPr>
          <p:cNvPr id="14" name="Shape 10"/>
          <p:cNvSpPr/>
          <p:nvPr/>
        </p:nvSpPr>
        <p:spPr>
          <a:xfrm>
            <a:off x="768668" y="5802749"/>
            <a:ext cx="13091755" cy="624007"/>
          </a:xfrm>
          <a:prstGeom prst="rect">
            <a:avLst/>
          </a:prstGeom>
          <a:solidFill>
            <a:srgbClr val="FFFFFF">
              <a:alpha val="4000"/>
            </a:srgbClr>
          </a:solidFill>
          <a:ln/>
        </p:spPr>
      </p:sp>
      <p:sp>
        <p:nvSpPr>
          <p:cNvPr id="15" name="Text 11"/>
          <p:cNvSpPr/>
          <p:nvPr/>
        </p:nvSpPr>
        <p:spPr>
          <a:xfrm>
            <a:off x="987623" y="5940743"/>
            <a:ext cx="3924776" cy="348020"/>
          </a:xfrm>
          <a:prstGeom prst="rect">
            <a:avLst/>
          </a:prstGeom>
          <a:noFill/>
          <a:ln/>
        </p:spPr>
        <p:txBody>
          <a:bodyPr wrap="none" lIns="0" tIns="0" rIns="0" bIns="0" rtlCol="0" anchor="t"/>
          <a:lstStyle/>
          <a:p>
            <a:pPr marL="0" indent="0">
              <a:lnSpc>
                <a:spcPts val="2700"/>
              </a:lnSpc>
              <a:buNone/>
            </a:pPr>
            <a:r>
              <a:rPr lang="en-US" sz="1700" dirty="0">
                <a:solidFill>
                  <a:srgbClr val="E0D6DE"/>
                </a:solidFill>
                <a:latin typeface="Noto Sans TC" pitchFamily="34" charset="0"/>
                <a:ea typeface="Noto Sans TC" pitchFamily="34" charset="-122"/>
                <a:cs typeface="Noto Sans TC" pitchFamily="34" charset="-120"/>
              </a:rPr>
              <a:t>Manage user permissions</a:t>
            </a:r>
            <a:endParaRPr lang="en-US" sz="1700" dirty="0"/>
          </a:p>
        </p:txBody>
      </p:sp>
      <p:sp>
        <p:nvSpPr>
          <p:cNvPr id="16" name="Text 12"/>
          <p:cNvSpPr/>
          <p:nvPr/>
        </p:nvSpPr>
        <p:spPr>
          <a:xfrm>
            <a:off x="5354836" y="5940743"/>
            <a:ext cx="3920966" cy="348020"/>
          </a:xfrm>
          <a:prstGeom prst="rect">
            <a:avLst/>
          </a:prstGeom>
          <a:noFill/>
          <a:ln/>
        </p:spPr>
        <p:txBody>
          <a:bodyPr wrap="none" lIns="0" tIns="0" rIns="0" bIns="0" rtlCol="0" anchor="t"/>
          <a:lstStyle/>
          <a:p>
            <a:pPr marL="0" indent="0">
              <a:lnSpc>
                <a:spcPts val="2700"/>
              </a:lnSpc>
              <a:buNone/>
            </a:pPr>
            <a:r>
              <a:rPr lang="en-US" sz="1700" dirty="0">
                <a:solidFill>
                  <a:srgbClr val="E0D6DE"/>
                </a:solidFill>
                <a:latin typeface="Noto Sans TC" pitchFamily="34" charset="0"/>
                <a:ea typeface="Noto Sans TC" pitchFamily="34" charset="-122"/>
                <a:cs typeface="Noto Sans TC" pitchFamily="34" charset="-120"/>
              </a:rPr>
              <a:t>Remove inappropriate content</a:t>
            </a:r>
            <a:endParaRPr lang="en-US" sz="1700" dirty="0"/>
          </a:p>
        </p:txBody>
      </p:sp>
      <p:sp>
        <p:nvSpPr>
          <p:cNvPr id="17" name="Text 13"/>
          <p:cNvSpPr/>
          <p:nvPr/>
        </p:nvSpPr>
        <p:spPr>
          <a:xfrm>
            <a:off x="9718238" y="5940743"/>
            <a:ext cx="3924776" cy="348020"/>
          </a:xfrm>
          <a:prstGeom prst="rect">
            <a:avLst/>
          </a:prstGeom>
          <a:noFill/>
          <a:ln/>
        </p:spPr>
        <p:txBody>
          <a:bodyPr wrap="none" lIns="0" tIns="0" rIns="0" bIns="0" rtlCol="0" anchor="t"/>
          <a:lstStyle/>
          <a:p>
            <a:pPr marL="0" indent="0">
              <a:lnSpc>
                <a:spcPts val="2700"/>
              </a:lnSpc>
              <a:buNone/>
            </a:pPr>
            <a:r>
              <a:rPr lang="en-US" sz="1700" dirty="0">
                <a:solidFill>
                  <a:srgbClr val="E0D6DE"/>
                </a:solidFill>
                <a:latin typeface="Noto Sans TC" pitchFamily="34" charset="0"/>
                <a:ea typeface="Noto Sans TC" pitchFamily="34" charset="-122"/>
                <a:cs typeface="Noto Sans TC" pitchFamily="34" charset="-120"/>
              </a:rPr>
              <a:t>Review and process refund requests</a:t>
            </a:r>
            <a:endParaRPr lang="en-US" sz="1700" dirty="0"/>
          </a:p>
        </p:txBody>
      </p:sp>
      <p:sp>
        <p:nvSpPr>
          <p:cNvPr id="18" name="Shape 14"/>
          <p:cNvSpPr/>
          <p:nvPr/>
        </p:nvSpPr>
        <p:spPr>
          <a:xfrm>
            <a:off x="768668" y="6426756"/>
            <a:ext cx="13091755" cy="972026"/>
          </a:xfrm>
          <a:prstGeom prst="rect">
            <a:avLst/>
          </a:prstGeom>
          <a:solidFill>
            <a:srgbClr val="000000">
              <a:alpha val="4000"/>
            </a:srgbClr>
          </a:solidFill>
          <a:ln/>
        </p:spPr>
      </p:sp>
      <p:sp>
        <p:nvSpPr>
          <p:cNvPr id="19" name="Text 15"/>
          <p:cNvSpPr/>
          <p:nvPr/>
        </p:nvSpPr>
        <p:spPr>
          <a:xfrm>
            <a:off x="987623" y="6564749"/>
            <a:ext cx="3924776" cy="348020"/>
          </a:xfrm>
          <a:prstGeom prst="rect">
            <a:avLst/>
          </a:prstGeom>
          <a:noFill/>
          <a:ln/>
        </p:spPr>
        <p:txBody>
          <a:bodyPr wrap="none" lIns="0" tIns="0" rIns="0" bIns="0" rtlCol="0" anchor="t"/>
          <a:lstStyle/>
          <a:p>
            <a:pPr marL="0" indent="0">
              <a:lnSpc>
                <a:spcPts val="2700"/>
              </a:lnSpc>
              <a:buNone/>
            </a:pPr>
            <a:r>
              <a:rPr lang="en-US" sz="1700" dirty="0">
                <a:solidFill>
                  <a:srgbClr val="E0D6DE"/>
                </a:solidFill>
                <a:latin typeface="Noto Sans TC" pitchFamily="34" charset="0"/>
                <a:ea typeface="Noto Sans TC" pitchFamily="34" charset="-122"/>
                <a:cs typeface="Noto Sans TC" pitchFamily="34" charset="-120"/>
              </a:rPr>
              <a:t>Generate user reports</a:t>
            </a:r>
            <a:endParaRPr lang="en-US" sz="1700" dirty="0"/>
          </a:p>
        </p:txBody>
      </p:sp>
      <p:sp>
        <p:nvSpPr>
          <p:cNvPr id="20" name="Text 16"/>
          <p:cNvSpPr/>
          <p:nvPr/>
        </p:nvSpPr>
        <p:spPr>
          <a:xfrm>
            <a:off x="5354836" y="6564749"/>
            <a:ext cx="3920966" cy="348020"/>
          </a:xfrm>
          <a:prstGeom prst="rect">
            <a:avLst/>
          </a:prstGeom>
          <a:noFill/>
          <a:ln/>
        </p:spPr>
        <p:txBody>
          <a:bodyPr wrap="none" lIns="0" tIns="0" rIns="0" bIns="0" rtlCol="0" anchor="t"/>
          <a:lstStyle/>
          <a:p>
            <a:pPr marL="0" indent="0">
              <a:lnSpc>
                <a:spcPts val="2700"/>
              </a:lnSpc>
              <a:buNone/>
            </a:pPr>
            <a:r>
              <a:rPr lang="en-US" sz="1700" dirty="0">
                <a:solidFill>
                  <a:srgbClr val="E0D6DE"/>
                </a:solidFill>
                <a:latin typeface="Noto Sans TC" pitchFamily="34" charset="0"/>
                <a:ea typeface="Noto Sans TC" pitchFamily="34" charset="-122"/>
                <a:cs typeface="Noto Sans TC" pitchFamily="34" charset="-120"/>
              </a:rPr>
              <a:t>Analyze job market trends</a:t>
            </a:r>
            <a:endParaRPr lang="en-US" sz="1700" dirty="0"/>
          </a:p>
        </p:txBody>
      </p:sp>
      <p:sp>
        <p:nvSpPr>
          <p:cNvPr id="21" name="Text 17"/>
          <p:cNvSpPr/>
          <p:nvPr/>
        </p:nvSpPr>
        <p:spPr>
          <a:xfrm>
            <a:off x="9718238" y="6564749"/>
            <a:ext cx="3924776" cy="696039"/>
          </a:xfrm>
          <a:prstGeom prst="rect">
            <a:avLst/>
          </a:prstGeom>
          <a:noFill/>
          <a:ln/>
        </p:spPr>
        <p:txBody>
          <a:bodyPr wrap="square" lIns="0" tIns="0" rIns="0" bIns="0" rtlCol="0" anchor="t"/>
          <a:lstStyle/>
          <a:p>
            <a:pPr marL="0" indent="0">
              <a:lnSpc>
                <a:spcPts val="2700"/>
              </a:lnSpc>
              <a:buNone/>
            </a:pPr>
            <a:r>
              <a:rPr lang="en-US" sz="1700" dirty="0">
                <a:solidFill>
                  <a:srgbClr val="E0D6DE"/>
                </a:solidFill>
                <a:latin typeface="Noto Sans TC" pitchFamily="34" charset="0"/>
                <a:ea typeface="Noto Sans TC" pitchFamily="34" charset="-122"/>
                <a:cs typeface="Noto Sans TC" pitchFamily="34" charset="-120"/>
              </a:rPr>
              <a:t>Implement platform improvements based on feedback</a:t>
            </a:r>
            <a:endParaRPr lang="en-US" sz="1700" dirty="0"/>
          </a:p>
        </p:txBody>
      </p:sp>
      <p:pic>
        <p:nvPicPr>
          <p:cNvPr id="23" name="Picture 22">
            <a:extLst>
              <a:ext uri="{FF2B5EF4-FFF2-40B4-BE49-F238E27FC236}">
                <a16:creationId xmlns:a16="http://schemas.microsoft.com/office/drawing/2014/main" id="{81DDF5A3-98EC-A1B5-AF19-483EFF7B17AB}"/>
              </a:ext>
            </a:extLst>
          </p:cNvPr>
          <p:cNvPicPr>
            <a:picLocks noChangeAspect="1"/>
          </p:cNvPicPr>
          <p:nvPr/>
        </p:nvPicPr>
        <p:blipFill>
          <a:blip r:embed="rId5"/>
          <a:stretch>
            <a:fillRect/>
          </a:stretch>
        </p:blipFill>
        <p:spPr>
          <a:xfrm>
            <a:off x="10499725" y="7567612"/>
            <a:ext cx="4095750" cy="56197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8</Slides>
  <Notes>8</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36</cp:revision>
  <dcterms:created xsi:type="dcterms:W3CDTF">2024-10-31T16:46:26Z</dcterms:created>
  <dcterms:modified xsi:type="dcterms:W3CDTF">2024-11-01T08:46:58Z</dcterms:modified>
</cp:coreProperties>
</file>